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710" r:id="rId3"/>
    <p:sldMasterId id="2147483763" r:id="rId4"/>
    <p:sldMasterId id="2147483839" r:id="rId5"/>
    <p:sldMasterId id="2147483853" r:id="rId6"/>
    <p:sldMasterId id="2147483865" r:id="rId7"/>
    <p:sldMasterId id="2147483877" r:id="rId8"/>
    <p:sldMasterId id="2147483890" r:id="rId9"/>
    <p:sldMasterId id="2147483902" r:id="rId10"/>
    <p:sldMasterId id="2147483914" r:id="rId11"/>
    <p:sldMasterId id="2147483926" r:id="rId12"/>
    <p:sldMasterId id="2147483940" r:id="rId13"/>
    <p:sldMasterId id="2147483966" r:id="rId14"/>
    <p:sldMasterId id="2147483978" r:id="rId15"/>
  </p:sldMasterIdLst>
  <p:notesMasterIdLst>
    <p:notesMasterId r:id="rId49"/>
  </p:notesMasterIdLst>
  <p:handoutMasterIdLst>
    <p:handoutMasterId r:id="rId50"/>
  </p:handoutMasterIdLst>
  <p:sldIdLst>
    <p:sldId id="359" r:id="rId16"/>
    <p:sldId id="360" r:id="rId17"/>
    <p:sldId id="352" r:id="rId18"/>
    <p:sldId id="332" r:id="rId19"/>
    <p:sldId id="333" r:id="rId20"/>
    <p:sldId id="320" r:id="rId21"/>
    <p:sldId id="325" r:id="rId22"/>
    <p:sldId id="334" r:id="rId23"/>
    <p:sldId id="335" r:id="rId24"/>
    <p:sldId id="274" r:id="rId25"/>
    <p:sldId id="302" r:id="rId26"/>
    <p:sldId id="298" r:id="rId27"/>
    <p:sldId id="363" r:id="rId28"/>
    <p:sldId id="338" r:id="rId29"/>
    <p:sldId id="339" r:id="rId30"/>
    <p:sldId id="340" r:id="rId31"/>
    <p:sldId id="356" r:id="rId32"/>
    <p:sldId id="343" r:id="rId33"/>
    <p:sldId id="365" r:id="rId34"/>
    <p:sldId id="367" r:id="rId35"/>
    <p:sldId id="345" r:id="rId36"/>
    <p:sldId id="346" r:id="rId37"/>
    <p:sldId id="358" r:id="rId38"/>
    <p:sldId id="344" r:id="rId39"/>
    <p:sldId id="347" r:id="rId40"/>
    <p:sldId id="348" r:id="rId41"/>
    <p:sldId id="349" r:id="rId42"/>
    <p:sldId id="350" r:id="rId43"/>
    <p:sldId id="309" r:id="rId44"/>
    <p:sldId id="313" r:id="rId45"/>
    <p:sldId id="311" r:id="rId46"/>
    <p:sldId id="310" r:id="rId47"/>
    <p:sldId id="341" r:id="rId48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80072" autoAdjust="0"/>
  </p:normalViewPr>
  <p:slideViewPr>
    <p:cSldViewPr snapToObjects="1">
      <p:cViewPr varScale="1">
        <p:scale>
          <a:sx n="71" d="100"/>
          <a:sy n="71" d="100"/>
        </p:scale>
        <p:origin x="184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A2A8C-1AEC-47CB-B9EB-1D722E2CC01A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EE7E1-7981-4CEA-A8FE-3F7B7F5BEA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36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5F218-1DE2-481B-9F32-1641F3865AA5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2CA7D-C6E2-4C09-90ED-1B82A01DA0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04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89E104-321F-451B-8210-2A2239FA1B31}" type="slidenum">
              <a:rPr lang="nl-NL" altLang="nl-NL">
                <a:solidFill>
                  <a:prstClr val="black"/>
                </a:solidFill>
              </a:rPr>
              <a:pPr/>
              <a:t>6</a:t>
            </a:fld>
            <a:endParaRPr lang="nl-NL" altLang="nl-NL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nl-NL" dirty="0" smtClean="0"/>
              <a:t>Niet functioneel:</a:t>
            </a:r>
          </a:p>
          <a:p>
            <a:endParaRPr lang="nl-NL" altLang="nl-NL" dirty="0" smtClean="0"/>
          </a:p>
          <a:p>
            <a:r>
              <a:rPr lang="nl-NL" altLang="nl-NL" dirty="0" smtClean="0"/>
              <a:t>Logo’s, huisstijl,</a:t>
            </a:r>
            <a:r>
              <a:rPr lang="nl-NL" altLang="nl-NL" baseline="0" dirty="0" smtClean="0"/>
              <a:t> achtergrondfoto’s, cartoons, </a:t>
            </a:r>
            <a:r>
              <a:rPr lang="nl-NL" altLang="nl-NL" baseline="0" dirty="0" err="1" smtClean="0"/>
              <a:t>beanies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763605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0995F-66C8-4B42-BB33-2F2736191372}" type="slidenum">
              <a:rPr lang="en-GB" altLang="nl-NL">
                <a:solidFill>
                  <a:prstClr val="white"/>
                </a:solidFill>
              </a:rPr>
              <a:pPr/>
              <a:t>22</a:t>
            </a:fld>
            <a:endParaRPr lang="en-GB" altLang="nl-NL">
              <a:solidFill>
                <a:prstClr val="white"/>
              </a:solidFill>
            </a:endParaRPr>
          </a:p>
        </p:txBody>
      </p:sp>
      <p:sp>
        <p:nvSpPr>
          <p:cNvPr id="229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altLang="nl-NL" dirty="0" smtClean="0"/>
              <a:t>Op slide 7 staan verschillende kenmerken om te laten zien dat toen zij begon met haar onderzoek er nog geen kenmerken bekend waren</a:t>
            </a:r>
          </a:p>
          <a:p>
            <a:r>
              <a:rPr lang="nl-NL" altLang="nl-NL" dirty="0" smtClean="0"/>
              <a:t>en dat er nu heel veel zijn. Het is niet de bedoeling dat het publiek al die kenmerken gaat lezen. De boodschap is: het schiet op. </a:t>
            </a:r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670396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Slecht</a:t>
            </a:r>
            <a:r>
              <a:rPr lang="nl-NL" baseline="0" dirty="0" smtClean="0"/>
              <a:t> leesbaar rood/groen</a:t>
            </a:r>
          </a:p>
          <a:p>
            <a:r>
              <a:rPr lang="nl-NL" baseline="0" dirty="0" smtClean="0"/>
              <a:t>Onzinnige achtergrond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795B6-7954-4115-8D84-4ADC4ED5927E}" type="slidenum">
              <a:rPr lang="nl-NL" smtClean="0">
                <a:solidFill>
                  <a:prstClr val="black"/>
                </a:solidFill>
              </a:rPr>
              <a:pPr/>
              <a:t>25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33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 In de voorbeeldslide uit de presentatie die voor </a:t>
            </a:r>
          </a:p>
          <a:p>
            <a:r>
              <a:rPr lang="nl-NL" dirty="0" smtClean="0"/>
              <a:t>buitenlanders was gemaakt gebruikt hij een plaatje van Amsterdam (om ze jaloers te maken). Het plaatje van Amsterdam is als leuk </a:t>
            </a:r>
          </a:p>
          <a:p>
            <a:r>
              <a:rPr lang="nl-NL" dirty="0" smtClean="0"/>
              <a:t>bedoeld.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795B6-7954-4115-8D84-4ADC4ED5927E}" type="slidenum">
              <a:rPr lang="nl-NL" smtClean="0">
                <a:solidFill>
                  <a:prstClr val="black"/>
                </a:solidFill>
              </a:rPr>
              <a:pPr/>
              <a:t>27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49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109538"/>
            <a:ext cx="4960938" cy="3722687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253" y="4168845"/>
            <a:ext cx="6053392" cy="4546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0975" indent="-180975">
              <a:lnSpc>
                <a:spcPct val="120000"/>
              </a:lnSpc>
            </a:pPr>
            <a:r>
              <a:rPr lang="ja-JP" altLang="en-US" sz="1400" smtClean="0"/>
              <a:t>○　 大気中の温室効果ガスの濃度を安定化させることを究極の</a:t>
            </a:r>
          </a:p>
          <a:p>
            <a:pPr marL="180975" indent="-180975">
              <a:lnSpc>
                <a:spcPct val="120000"/>
              </a:lnSpc>
            </a:pPr>
            <a:r>
              <a:rPr lang="ja-JP" altLang="en-US" sz="1400" smtClean="0"/>
              <a:t>   目的として、気候変動枠組条約が</a:t>
            </a:r>
            <a:r>
              <a:rPr lang="en-US" altLang="ja-JP" sz="1400" smtClean="0"/>
              <a:t>1992</a:t>
            </a:r>
            <a:r>
              <a:rPr lang="ja-JP" altLang="en-US" sz="1400" smtClean="0"/>
              <a:t>年に採択されました 。</a:t>
            </a:r>
          </a:p>
          <a:p>
            <a:pPr marL="180975" indent="-180975"/>
            <a:endParaRPr lang="ja-JP" altLang="en-US" sz="1400" smtClean="0"/>
          </a:p>
          <a:p>
            <a:pPr marL="180975" indent="-180975">
              <a:lnSpc>
                <a:spcPct val="130000"/>
              </a:lnSpc>
            </a:pPr>
            <a:r>
              <a:rPr lang="ja-JP" altLang="en-US" sz="1400" smtClean="0"/>
              <a:t>○　 この条約の目的の実現に向けて、</a:t>
            </a:r>
            <a:r>
              <a:rPr lang="en-US" altLang="ja-JP" sz="1400" smtClean="0"/>
              <a:t>1997</a:t>
            </a:r>
            <a:r>
              <a:rPr lang="ja-JP" altLang="en-US" sz="1400" smtClean="0"/>
              <a:t>年に京都で開催されたＣＯＰ３で、 我が国が議長国となり京都議定書が採択されました。　</a:t>
            </a:r>
          </a:p>
          <a:p>
            <a:pPr marL="180975" indent="-180975"/>
            <a:r>
              <a:rPr lang="ja-JP" altLang="en-US" sz="1400" smtClean="0"/>
              <a:t>　</a:t>
            </a:r>
          </a:p>
          <a:p>
            <a:pPr marL="180975" indent="-180975">
              <a:lnSpc>
                <a:spcPct val="130000"/>
              </a:lnSpc>
            </a:pPr>
            <a:r>
              <a:rPr lang="ja-JP" altLang="en-US" sz="1400" smtClean="0"/>
              <a:t>○ 　 我が国は、</a:t>
            </a:r>
            <a:r>
              <a:rPr lang="en-US" altLang="ja-JP" sz="1400" smtClean="0"/>
              <a:t>2002</a:t>
            </a:r>
            <a:r>
              <a:rPr lang="ja-JP" altLang="en-US" sz="1400" smtClean="0"/>
              <a:t>年に国会の全会一致の賛成を得て、議定書を批准し、 　６％削減を約束。</a:t>
            </a:r>
          </a:p>
          <a:p>
            <a:pPr marL="180975" indent="-180975"/>
            <a:endParaRPr lang="ja-JP" altLang="en-US" smtClean="0">
              <a:latin typeface="ＭＳ Ｐ明朝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627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2CA7D-C6E2-4C09-90ED-1B82A01DA02F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461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UITKIJKEN MET METAFOREN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2CA7D-C6E2-4C09-90ED-1B82A01DA02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69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2CA7D-C6E2-4C09-90ED-1B82A01DA02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68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2CA7D-C6E2-4C09-90ED-1B82A01DA02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567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METAFOOR DIE ALTIJD WERKT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2CA7D-C6E2-4C09-90ED-1B82A01DA02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67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Een ander nadeel van het werken met veel tekst op de dia is dat het publiek vaak naar de projectie kijkt in plaats van naar de presentator </a:t>
            </a:r>
          </a:p>
          <a:p>
            <a:r>
              <a:rPr lang="nl-NL" dirty="0" smtClean="0"/>
              <a:t>en dat presentator zelf ook vaak naar de projectie kijkt om te lezen wat er op staat. </a:t>
            </a:r>
          </a:p>
          <a:p>
            <a:endParaRPr lang="nl-NL" dirty="0" smtClean="0"/>
          </a:p>
          <a:p>
            <a:r>
              <a:rPr lang="nl-NL" dirty="0" smtClean="0"/>
              <a:t>Dit is een kenmerk van veel PowerPoint presentaties.</a:t>
            </a:r>
          </a:p>
          <a:p>
            <a:r>
              <a:rPr lang="nl-NL" dirty="0" smtClean="0"/>
              <a:t>De </a:t>
            </a:r>
            <a:r>
              <a:rPr lang="nl-NL" baseline="0" dirty="0" smtClean="0"/>
              <a:t>presentator heeft minder contact met het publiek en dat is nou net heel belangrijk voor een goede presentatie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4BEE5-2C91-4601-8849-614710EDA3E5}" type="slidenum">
              <a:rPr lang="nl-NL" smtClean="0">
                <a:solidFill>
                  <a:prstClr val="black"/>
                </a:solidFill>
              </a:rPr>
              <a:pPr/>
              <a:t>17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57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1A39D-1223-4FA2-B759-A504073A3B25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56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2CA7D-C6E2-4C09-90ED-1B82A01DA02F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956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2CA7D-C6E2-4C09-90ED-1B82A01DA02F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36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50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7752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837D0-97B7-4D8D-A676-3D4B7DCCD4FA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9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1C76B-FE5B-487E-9C03-A77EDF9A5834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451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E0C7B-894E-43EE-9E74-595774D99105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894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042D2-4997-4F02-9048-929DC4411B3F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632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2AAC6-EA45-4EDE-A8BA-9653B2DABF1C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885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396994-672F-4916-A315-EFA0E8B32E34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374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B797CD-0621-4C30-87B4-4D9357CC94C5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915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26423-1C05-4D62-B1E5-995761907C18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618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BE0CA-FC94-4984-9D08-9AEC6B380495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836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8719C-3123-4B80-8711-A7F33A6CE593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9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32675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DB1D3-CD9E-4B16-B284-D2181F043A82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024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083A2-F684-445C-B485-86E44EFC7277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048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91233-1B36-4961-AB57-3371ED664E32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010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8AA70-D9E8-4029-9865-788FADD0DCFB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799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E9409-5802-46AC-BA8B-91B957D27331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418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1EE45-E495-4E11-A9B1-B791EEE7F342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854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70C80-082F-405F-878C-A2DB3DEA1FA5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38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2" y="2130463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206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3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7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67564"/>
      </p:ext>
    </p:extLst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985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45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4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047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426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927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7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345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5" indent="0">
              <a:buNone/>
              <a:defRPr sz="2400"/>
            </a:lvl3pPr>
            <a:lvl4pPr marL="1371217" indent="0">
              <a:buNone/>
              <a:defRPr sz="2000"/>
            </a:lvl4pPr>
            <a:lvl5pPr marL="1828288" indent="0">
              <a:buNone/>
              <a:defRPr sz="2000"/>
            </a:lvl5pPr>
            <a:lvl6pPr marL="2285362" indent="0">
              <a:buNone/>
              <a:defRPr sz="2000"/>
            </a:lvl6pPr>
            <a:lvl7pPr marL="2742434" indent="0">
              <a:buNone/>
              <a:defRPr sz="2000"/>
            </a:lvl7pPr>
            <a:lvl8pPr marL="3199506" indent="0">
              <a:buNone/>
              <a:defRPr sz="2000"/>
            </a:lvl8pPr>
            <a:lvl9pPr marL="3656578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513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62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66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84756-96BD-4A2B-8EE8-466B46EC2B12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7381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FB134-2FE3-4539-B5B6-1E549405FDEA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2433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35790"/>
      </p:ext>
    </p:extLst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C41E3-FE70-4049-81D2-DD90A4DAFE65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8682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BD4C8-1337-4CE6-8E4A-C4803D20CA78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750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C0972-8BA8-4382-A37D-63534C281A80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3615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87ADF-EFFE-4DD5-A3E6-BB9057623FC3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6266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0D3B-CF0F-4945-9E36-C2A438F264E5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4890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96C3E-84F7-41D3-BC7E-5986065B9AD5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7356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EBFA6-7D10-425B-B4A1-A9CB4B04CC8A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1408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0DDB0-4DD8-4B95-8E48-0F67DB823485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49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09CF7-DAF5-45BC-8F74-F271416E4B07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5934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2" y="2130461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72" indent="0" algn="ctr">
              <a:buNone/>
              <a:defRPr/>
            </a:lvl2pPr>
            <a:lvl3pPr marL="914145" indent="0" algn="ctr">
              <a:buNone/>
              <a:defRPr/>
            </a:lvl3pPr>
            <a:lvl4pPr marL="1371217" indent="0" algn="ctr">
              <a:buNone/>
              <a:defRPr/>
            </a:lvl4pPr>
            <a:lvl5pPr marL="1828288" indent="0" algn="ctr">
              <a:buNone/>
              <a:defRPr/>
            </a:lvl5pPr>
            <a:lvl6pPr marL="2285362" indent="0" algn="ctr">
              <a:buNone/>
              <a:defRPr/>
            </a:lvl6pPr>
            <a:lvl7pPr marL="2742434" indent="0" algn="ctr">
              <a:buNone/>
              <a:defRPr/>
            </a:lvl7pPr>
            <a:lvl8pPr marL="3199506" indent="0" algn="ctr">
              <a:buNone/>
              <a:defRPr/>
            </a:lvl8pPr>
            <a:lvl9pPr marL="3656578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9B1F0-5AD3-491A-9B87-F5C92A33E060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90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33610"/>
      </p:ext>
    </p:extLst>
  </p:cSld>
  <p:clrMapOvr>
    <a:masterClrMapping/>
  </p:clrMapOvr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788EB-82A2-46C1-94E6-37D870D157DB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275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2" indent="0">
              <a:buNone/>
              <a:defRPr sz="1800"/>
            </a:lvl2pPr>
            <a:lvl3pPr marL="914145" indent="0">
              <a:buNone/>
              <a:defRPr sz="1600"/>
            </a:lvl3pPr>
            <a:lvl4pPr marL="1371217" indent="0">
              <a:buNone/>
              <a:defRPr sz="1400"/>
            </a:lvl4pPr>
            <a:lvl5pPr marL="1828288" indent="0">
              <a:buNone/>
              <a:defRPr sz="1400"/>
            </a:lvl5pPr>
            <a:lvl6pPr marL="2285362" indent="0">
              <a:buNone/>
              <a:defRPr sz="1400"/>
            </a:lvl6pPr>
            <a:lvl7pPr marL="2742434" indent="0">
              <a:buNone/>
              <a:defRPr sz="1400"/>
            </a:lvl7pPr>
            <a:lvl8pPr marL="3199506" indent="0">
              <a:buNone/>
              <a:defRPr sz="1400"/>
            </a:lvl8pPr>
            <a:lvl9pPr marL="3656578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94B07-8C87-4943-A2DE-9FB638867386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26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C5F57-1A76-4BC5-A97D-8DA29B4129EE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447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44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4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7BD04-FF44-4241-A870-A935E8B37911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194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69CB9-36DD-4736-92C5-908E1BE498DF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194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3695F-5D4B-4251-A463-7062CB5B42A3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919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2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AE92C-7872-4617-93E5-D84DE9976938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310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5" indent="0">
              <a:buNone/>
              <a:defRPr sz="2400"/>
            </a:lvl3pPr>
            <a:lvl4pPr marL="1371217" indent="0">
              <a:buNone/>
              <a:defRPr sz="2000"/>
            </a:lvl4pPr>
            <a:lvl5pPr marL="1828288" indent="0">
              <a:buNone/>
              <a:defRPr sz="2000"/>
            </a:lvl5pPr>
            <a:lvl6pPr marL="2285362" indent="0">
              <a:buNone/>
              <a:defRPr sz="2000"/>
            </a:lvl6pPr>
            <a:lvl7pPr marL="2742434" indent="0">
              <a:buNone/>
              <a:defRPr sz="2000"/>
            </a:lvl7pPr>
            <a:lvl8pPr marL="3199506" indent="0">
              <a:buNone/>
              <a:defRPr sz="2000"/>
            </a:lvl8pPr>
            <a:lvl9pPr marL="3656578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37C0D-ABF3-4FEB-919F-06AB17409AE3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596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FDBA1-10A4-4832-BCC8-115B1FDCA8F5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850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18365-B45C-46F7-883E-BD3BC096C385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01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13"/>
      </p:ext>
    </p:extLst>
  </p:cSld>
  <p:clrMapOvr>
    <a:masterClrMapping/>
  </p:clrMapOvr>
  <p:hf hd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2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2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61EC8C-37D2-4C3F-9AE4-91C2B0A4448A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159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2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>
          <a:xfrm>
            <a:off x="3124202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67C8A9B-BBE6-4E8A-9BF5-8864C2456B36}" type="slidenum">
              <a:rPr lang="en-GB" altLang="nl-NL">
                <a:solidFill>
                  <a:srgbClr val="000000"/>
                </a:solidFill>
              </a:rPr>
              <a:pPr/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971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2" y="2130461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72" indent="0" algn="ctr">
              <a:buNone/>
              <a:defRPr/>
            </a:lvl2pPr>
            <a:lvl3pPr marL="914145" indent="0" algn="ctr">
              <a:buNone/>
              <a:defRPr/>
            </a:lvl3pPr>
            <a:lvl4pPr marL="1371217" indent="0" algn="ctr">
              <a:buNone/>
              <a:defRPr/>
            </a:lvl4pPr>
            <a:lvl5pPr marL="1828288" indent="0" algn="ctr">
              <a:buNone/>
              <a:defRPr/>
            </a:lvl5pPr>
            <a:lvl6pPr marL="2285362" indent="0" algn="ctr">
              <a:buNone/>
              <a:defRPr/>
            </a:lvl6pPr>
            <a:lvl7pPr marL="2742434" indent="0" algn="ctr">
              <a:buNone/>
              <a:defRPr/>
            </a:lvl7pPr>
            <a:lvl8pPr marL="3199506" indent="0" algn="ctr">
              <a:buNone/>
              <a:defRPr/>
            </a:lvl8pPr>
            <a:lvl9pPr marL="3656578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A1092-701F-4DC0-843F-FE4B6C67E2E8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965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BF944E-6E38-485C-BBC5-022404BC63BA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170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5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2" indent="0">
              <a:buNone/>
              <a:defRPr sz="1800"/>
            </a:lvl2pPr>
            <a:lvl3pPr marL="914145" indent="0">
              <a:buNone/>
              <a:defRPr sz="1600"/>
            </a:lvl3pPr>
            <a:lvl4pPr marL="1371217" indent="0">
              <a:buNone/>
              <a:defRPr sz="1400"/>
            </a:lvl4pPr>
            <a:lvl5pPr marL="1828288" indent="0">
              <a:buNone/>
              <a:defRPr sz="1400"/>
            </a:lvl5pPr>
            <a:lvl6pPr marL="2285362" indent="0">
              <a:buNone/>
              <a:defRPr sz="1400"/>
            </a:lvl6pPr>
            <a:lvl7pPr marL="2742434" indent="0">
              <a:buNone/>
              <a:defRPr sz="1400"/>
            </a:lvl7pPr>
            <a:lvl8pPr marL="3199506" indent="0">
              <a:buNone/>
              <a:defRPr sz="1400"/>
            </a:lvl8pPr>
            <a:lvl9pPr marL="3656578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2B2E7-1FA6-4830-8A12-89433A2B33FC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679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94534-78CB-4CCC-AF97-CB129E88F84F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219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44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4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08652-58C0-40AD-A900-D61CB692F6E8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004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6BE2E-EAA0-4586-B0CF-3BAA7C7155C1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077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611D4-9727-4420-9FF2-621794A7315A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425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2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EB982-F793-4055-8FC5-BE69A4FF067D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79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29836"/>
      </p:ext>
    </p:extLst>
  </p:cSld>
  <p:clrMapOvr>
    <a:masterClrMapping/>
  </p:clrMapOvr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5" indent="0">
              <a:buNone/>
              <a:defRPr sz="2400"/>
            </a:lvl3pPr>
            <a:lvl4pPr marL="1371217" indent="0">
              <a:buNone/>
              <a:defRPr sz="2000"/>
            </a:lvl4pPr>
            <a:lvl5pPr marL="1828288" indent="0">
              <a:buNone/>
              <a:defRPr sz="2000"/>
            </a:lvl5pPr>
            <a:lvl6pPr marL="2285362" indent="0">
              <a:buNone/>
              <a:defRPr sz="2000"/>
            </a:lvl6pPr>
            <a:lvl7pPr marL="2742434" indent="0">
              <a:buNone/>
              <a:defRPr sz="2000"/>
            </a:lvl7pPr>
            <a:lvl8pPr marL="3199506" indent="0">
              <a:buNone/>
              <a:defRPr sz="2000"/>
            </a:lvl8pPr>
            <a:lvl9pPr marL="3656578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6E1B1-D801-4B46-A1A0-EDAD68B00E14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71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0DCCD-4B63-44AF-9C19-BC1D5E9B275A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763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74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321006-0FD4-4BAD-8298-365244E7200A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946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2" y="1600202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2" y="3938624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347EC-7492-45DD-A171-B272E81B4914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38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2" y="274674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0243F-7924-450F-BED8-3FB62FB2B25A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741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C175-33C2-4600-B52E-686C2F525F6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023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A2035-1076-49BF-95F3-69BBF005A942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81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4C31-1048-4E17-BB47-A66C4D317DB4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424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E293D-B9C1-4860-AE6D-0BE9687FF5E6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748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BE53-2118-4DF7-B5FF-CDD1EC8EE470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85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03699"/>
      </p:ext>
    </p:extLst>
  </p:cSld>
  <p:clrMapOvr>
    <a:masterClrMapping/>
  </p:clrMapOvr>
  <p:hf hd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5132-AC6A-409D-8F03-2C3C4FCC5EEF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980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9F4C-3E83-4037-9A09-563075D071AF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107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191B0-61C0-4B9B-A90B-7CC652DDA569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317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D698-5313-405B-9B2B-42186D465891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638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0F3F-5300-497E-A868-3A37B5CFDC8C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414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B5A7-1F9A-4D28-BB3F-42AC67515BA5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818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712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278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2931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32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68847"/>
      </p:ext>
    </p:extLst>
  </p:cSld>
  <p:clrMapOvr>
    <a:masterClrMapping/>
  </p:clrMapOvr>
  <p:hf hd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552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6065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9785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89191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9429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671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1143000"/>
            <a:ext cx="1943100" cy="464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5676900" cy="464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47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80726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74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71031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55566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69341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705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 met faculteits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/>
          <p:cNvSpPr>
            <a:spLocks noChangeArrowheads="1"/>
          </p:cNvSpPr>
          <p:nvPr userDrawn="1"/>
        </p:nvSpPr>
        <p:spPr bwMode="auto">
          <a:xfrm>
            <a:off x="0" y="6616700"/>
            <a:ext cx="9144000" cy="258763"/>
          </a:xfrm>
          <a:prstGeom prst="rect">
            <a:avLst/>
          </a:prstGeom>
          <a:solidFill>
            <a:srgbClr val="0084A9"/>
          </a:solidFill>
          <a:ln w="9525">
            <a:noFill/>
            <a:miter lim="800000"/>
            <a:headEnd/>
            <a:tailEnd/>
          </a:ln>
        </p:spPr>
        <p:txBody>
          <a:bodyPr lIns="180000" tIns="0" rIns="0" bIns="180000">
            <a:spAutoFit/>
          </a:bodyPr>
          <a:lstStyle/>
          <a:p>
            <a:pPr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33ADAC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6" name="RCHlogo" descr="C:\Projecten\VU\Origineel mei 2011\logos faculteiten\Faculteiten NL blauw\Faculteiten NL blauw\Fac_NL_RCH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0988" y="6119813"/>
            <a:ext cx="213995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07" y="1440000"/>
            <a:ext cx="8461093" cy="46548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27E97F-6CC5-409D-8E38-58482DC79F5C}" type="slidenum">
              <a:rPr lang="nl-NL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17"/>
          <p:cNvSpPr>
            <a:spLocks noGrp="1"/>
          </p:cNvSpPr>
          <p:nvPr>
            <p:ph type="ftr" sz="quarter" idx="12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prstClr val="white"/>
                </a:solidFill>
              </a:rPr>
              <a:t>Rechtsgeleerdheid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62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één r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pieerDriehoekje"/>
          <p:cNvSpPr/>
          <p:nvPr userDrawn="1"/>
        </p:nvSpPr>
        <p:spPr>
          <a:xfrm flipV="1">
            <a:off x="936625" y="1090613"/>
            <a:ext cx="196850" cy="98425"/>
          </a:xfrm>
          <a:prstGeom prst="triangle">
            <a:avLst/>
          </a:prstGeom>
          <a:solidFill>
            <a:srgbClr val="33ADAC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5" name="KopieerVU_logo" descr="VUlogo_NL_Taglineblauw_Wit_HR_RG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9888" y="5319713"/>
            <a:ext cx="21605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buNone/>
              <a:defRPr sz="14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460800"/>
            <a:ext cx="5490000" cy="63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80000" rIns="180000" bIns="180000">
            <a:noAutofit/>
          </a:bodyPr>
          <a:lstStyle>
            <a:lvl1pPr algn="l"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4608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pieerVU_logo" descr="VUlogo_NL_Taglineblauw_Wit_HR_RG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9888" y="5319713"/>
            <a:ext cx="21605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KopieerDriehoekje"/>
          <p:cNvSpPr/>
          <p:nvPr userDrawn="1"/>
        </p:nvSpPr>
        <p:spPr>
          <a:xfrm flipV="1">
            <a:off x="936625" y="1541463"/>
            <a:ext cx="196850" cy="98425"/>
          </a:xfrm>
          <a:prstGeom prst="triangle">
            <a:avLst/>
          </a:prstGeom>
          <a:solidFill>
            <a:srgbClr val="33ADAC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460800"/>
            <a:ext cx="5490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6153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pieerDriehoekje"/>
          <p:cNvSpPr>
            <a:spLocks noChangeAspect="1"/>
          </p:cNvSpPr>
          <p:nvPr userDrawn="1"/>
        </p:nvSpPr>
        <p:spPr>
          <a:xfrm flipV="1">
            <a:off x="927100" y="1541463"/>
            <a:ext cx="215900" cy="107950"/>
          </a:xfrm>
          <a:prstGeom prst="triangle">
            <a:avLst/>
          </a:prstGeom>
          <a:solidFill>
            <a:srgbClr val="33ADAC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KopieerBalk"/>
          <p:cNvSpPr/>
          <p:nvPr userDrawn="1"/>
        </p:nvSpPr>
        <p:spPr>
          <a:xfrm>
            <a:off x="908050" y="1568450"/>
            <a:ext cx="144463" cy="147638"/>
          </a:xfrm>
          <a:prstGeom prst="rtTriangle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KopieerBalk"/>
          <p:cNvSpPr/>
          <p:nvPr userDrawn="1"/>
        </p:nvSpPr>
        <p:spPr>
          <a:xfrm flipH="1">
            <a:off x="1016000" y="1568450"/>
            <a:ext cx="144463" cy="147638"/>
          </a:xfrm>
          <a:prstGeom prst="rtTriangle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KopieerBalk"/>
          <p:cNvSpPr/>
          <p:nvPr userDrawn="1"/>
        </p:nvSpPr>
        <p:spPr>
          <a:xfrm flipH="1">
            <a:off x="1160463" y="1568450"/>
            <a:ext cx="4756150" cy="147638"/>
          </a:xfrm>
          <a:prstGeom prst="rect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KopieerBalk"/>
          <p:cNvSpPr/>
          <p:nvPr userDrawn="1"/>
        </p:nvSpPr>
        <p:spPr>
          <a:xfrm flipH="1">
            <a:off x="430213" y="1568450"/>
            <a:ext cx="477837" cy="147638"/>
          </a:xfrm>
          <a:prstGeom prst="rect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0" name="Kopieer_RCHlogo" descr="C:\Projecten\VU\Origineel mei 2011\logos faculteiten\Faculteiten NL blauw\Faculteiten NL blauw\Fac_NL_RCH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5" y="5918200"/>
            <a:ext cx="32480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afbeelding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460800"/>
            <a:ext cx="5490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28400" y="1715520"/>
            <a:ext cx="5490000" cy="538710"/>
          </a:xfrm>
          <a:solidFill>
            <a:srgbClr val="0084A9">
              <a:alpha val="89804"/>
            </a:srgbClr>
          </a:solidFill>
          <a:ln>
            <a:noFill/>
          </a:ln>
        </p:spPr>
        <p:txBody>
          <a:bodyPr lIns="180000" tIns="72000" rIns="108000" bIns="14400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cap="all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7217607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blo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pieerDriehoekje"/>
          <p:cNvSpPr/>
          <p:nvPr userDrawn="1"/>
        </p:nvSpPr>
        <p:spPr>
          <a:xfrm flipV="1">
            <a:off x="936625" y="1538288"/>
            <a:ext cx="196850" cy="98425"/>
          </a:xfrm>
          <a:prstGeom prst="triangle">
            <a:avLst/>
          </a:prstGeom>
          <a:solidFill>
            <a:srgbClr val="33ADAC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KopieerBalk"/>
          <p:cNvSpPr/>
          <p:nvPr userDrawn="1"/>
        </p:nvSpPr>
        <p:spPr>
          <a:xfrm>
            <a:off x="906463" y="1592263"/>
            <a:ext cx="144462" cy="147637"/>
          </a:xfrm>
          <a:prstGeom prst="rtTriangle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KopieerBalk"/>
          <p:cNvSpPr/>
          <p:nvPr userDrawn="1"/>
        </p:nvSpPr>
        <p:spPr>
          <a:xfrm flipH="1">
            <a:off x="1014413" y="1592263"/>
            <a:ext cx="144462" cy="147637"/>
          </a:xfrm>
          <a:prstGeom prst="rtTriangle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KopieerBalk"/>
          <p:cNvSpPr/>
          <p:nvPr userDrawn="1"/>
        </p:nvSpPr>
        <p:spPr>
          <a:xfrm flipH="1">
            <a:off x="1158875" y="1592263"/>
            <a:ext cx="2041525" cy="147637"/>
          </a:xfrm>
          <a:prstGeom prst="rect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KopieerBalk"/>
          <p:cNvSpPr/>
          <p:nvPr userDrawn="1"/>
        </p:nvSpPr>
        <p:spPr>
          <a:xfrm flipH="1">
            <a:off x="428625" y="1592263"/>
            <a:ext cx="477838" cy="147637"/>
          </a:xfrm>
          <a:prstGeom prst="rect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0" name="Kopieer_RCHlogo" descr="C:\Projecten\VU\Origineel mei 2011\logos faculteiten\Faculteiten NL blauw\Faculteiten NL blauw\Fac_NL_RCH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5" y="5918200"/>
            <a:ext cx="32480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jdelijke aanduiding voor afbeelding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460800"/>
            <a:ext cx="2772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80000" rIns="0" bIns="7200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28400" y="1742400"/>
            <a:ext cx="2772000" cy="538710"/>
          </a:xfrm>
          <a:solidFill>
            <a:srgbClr val="0084A9">
              <a:alpha val="89804"/>
            </a:srgbClr>
          </a:solidFill>
          <a:ln>
            <a:noFill/>
          </a:ln>
        </p:spPr>
        <p:txBody>
          <a:bodyPr lIns="180000" tIns="72000" rIns="108000" bIns="14400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cap="all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322643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/>
          <p:cNvSpPr>
            <a:spLocks noChangeArrowheads="1"/>
          </p:cNvSpPr>
          <p:nvPr userDrawn="1"/>
        </p:nvSpPr>
        <p:spPr bwMode="auto">
          <a:xfrm>
            <a:off x="0" y="6616700"/>
            <a:ext cx="9144000" cy="258763"/>
          </a:xfrm>
          <a:prstGeom prst="rect">
            <a:avLst/>
          </a:prstGeom>
          <a:solidFill>
            <a:srgbClr val="0084A9"/>
          </a:solidFill>
          <a:ln w="9525">
            <a:noFill/>
            <a:miter lim="800000"/>
            <a:headEnd/>
            <a:tailEnd/>
          </a:ln>
        </p:spPr>
        <p:txBody>
          <a:bodyPr lIns="180000" tIns="0" rIns="0" bIns="180000">
            <a:spAutoFit/>
          </a:bodyPr>
          <a:lstStyle/>
          <a:p>
            <a:pPr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5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33ADAC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ekstvak 8"/>
          <p:cNvSpPr txBox="1">
            <a:spLocks noChangeArrowheads="1"/>
          </p:cNvSpPr>
          <p:nvPr userDrawn="1"/>
        </p:nvSpPr>
        <p:spPr bwMode="auto">
          <a:xfrm>
            <a:off x="5364163" y="6626225"/>
            <a:ext cx="33829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smtClean="0">
                <a:solidFill>
                  <a:prstClr val="white"/>
                </a:solidFill>
              </a:rPr>
              <a:t>Faculteit der Rechtsgeleerdheid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07" y="1440000"/>
            <a:ext cx="8461093" cy="4968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1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7350E84-9455-49C6-9700-D24FE76A9284}" type="slidenum">
              <a:rPr lang="nl-NL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17"/>
          <p:cNvSpPr>
            <a:spLocks noGrp="1"/>
          </p:cNvSpPr>
          <p:nvPr>
            <p:ph type="ftr" sz="quarter" idx="12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prstClr val="white"/>
                </a:solidFill>
              </a:rPr>
              <a:t>Rechtsgeleerdheid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8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500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>
            <a:spLocks noChangeArrowheads="1"/>
          </p:cNvSpPr>
          <p:nvPr userDrawn="1"/>
        </p:nvSpPr>
        <p:spPr bwMode="auto">
          <a:xfrm>
            <a:off x="0" y="6616700"/>
            <a:ext cx="9144000" cy="258763"/>
          </a:xfrm>
          <a:prstGeom prst="rect">
            <a:avLst/>
          </a:prstGeom>
          <a:solidFill>
            <a:srgbClr val="0084A9"/>
          </a:solidFill>
          <a:ln w="9525">
            <a:noFill/>
            <a:miter lim="800000"/>
            <a:headEnd/>
            <a:tailEnd/>
          </a:ln>
        </p:spPr>
        <p:txBody>
          <a:bodyPr lIns="180000" tIns="0" rIns="0" bIns="180000">
            <a:spAutoFit/>
          </a:bodyPr>
          <a:lstStyle/>
          <a:p>
            <a:pPr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6" name="Tekstvak 7"/>
          <p:cNvSpPr txBox="1">
            <a:spLocks noChangeArrowheads="1"/>
          </p:cNvSpPr>
          <p:nvPr userDrawn="1"/>
        </p:nvSpPr>
        <p:spPr bwMode="auto">
          <a:xfrm>
            <a:off x="5292725" y="6626225"/>
            <a:ext cx="34544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smtClean="0">
                <a:solidFill>
                  <a:prstClr val="white"/>
                </a:solidFill>
              </a:rPr>
              <a:t>Faculteit der Rechtsgeleerdheid</a:t>
            </a:r>
          </a:p>
        </p:txBody>
      </p:sp>
      <p:sp>
        <p:nvSpPr>
          <p:cNvPr id="7" name="Kopieer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33ADAC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0" y="1080000"/>
            <a:ext cx="3078000" cy="5536800"/>
          </a:xfrm>
        </p:spPr>
        <p:txBody>
          <a:bodyPr rtlCol="0">
            <a:normAutofit/>
          </a:bodyPr>
          <a:lstStyle>
            <a:lvl1pPr marL="0" marR="0" indent="17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107184" y="1440000"/>
            <a:ext cx="5641529" cy="4968000"/>
          </a:xfrm>
        </p:spPr>
        <p:txBody>
          <a:bodyPr lIns="18000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99D073D-30E6-46E0-B7F6-5A93DA6D9E56}" type="slidenum">
              <a:rPr lang="nl-NL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prstClr val="white"/>
                </a:solidFill>
              </a:rPr>
              <a:t>Rechtsgeleerdheid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72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>
            <a:spLocks noChangeArrowheads="1"/>
          </p:cNvSpPr>
          <p:nvPr userDrawn="1"/>
        </p:nvSpPr>
        <p:spPr bwMode="auto">
          <a:xfrm>
            <a:off x="0" y="6616700"/>
            <a:ext cx="9144000" cy="258763"/>
          </a:xfrm>
          <a:prstGeom prst="rect">
            <a:avLst/>
          </a:prstGeom>
          <a:solidFill>
            <a:srgbClr val="0084A9"/>
          </a:solidFill>
          <a:ln w="9525">
            <a:noFill/>
            <a:miter lim="800000"/>
            <a:headEnd/>
            <a:tailEnd/>
          </a:ln>
        </p:spPr>
        <p:txBody>
          <a:bodyPr lIns="180000" tIns="0" rIns="0" bIns="180000">
            <a:spAutoFit/>
          </a:bodyPr>
          <a:lstStyle/>
          <a:p>
            <a:pPr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6" name="Tekstvak 7"/>
          <p:cNvSpPr txBox="1">
            <a:spLocks noChangeArrowheads="1"/>
          </p:cNvSpPr>
          <p:nvPr userDrawn="1"/>
        </p:nvSpPr>
        <p:spPr bwMode="auto">
          <a:xfrm>
            <a:off x="5364163" y="6626225"/>
            <a:ext cx="33829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smtClean="0">
                <a:solidFill>
                  <a:prstClr val="white"/>
                </a:solidFill>
              </a:rPr>
              <a:t>Faculteit der Rechtsgeleerdheid</a:t>
            </a: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33ADAC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148" y="1440000"/>
            <a:ext cx="3960812" cy="4968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4572000" y="1079369"/>
            <a:ext cx="4572000" cy="5536800"/>
          </a:xfrm>
        </p:spPr>
        <p:txBody>
          <a:bodyPr rtlCol="0">
            <a:normAutofit/>
          </a:bodyPr>
          <a:lstStyle>
            <a:lvl1pPr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C370B8-5788-4823-B0A7-AA502955E331}" type="slidenum">
              <a:rPr lang="nl-NL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prstClr val="white"/>
                </a:solidFill>
              </a:rPr>
              <a:t>Rechtsgeleerdheid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71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groo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>
            <a:spLocks noChangeArrowheads="1"/>
          </p:cNvSpPr>
          <p:nvPr userDrawn="1"/>
        </p:nvSpPr>
        <p:spPr bwMode="auto">
          <a:xfrm>
            <a:off x="0" y="6616700"/>
            <a:ext cx="9144000" cy="258763"/>
          </a:xfrm>
          <a:prstGeom prst="rect">
            <a:avLst/>
          </a:prstGeom>
          <a:solidFill>
            <a:srgbClr val="0084A9"/>
          </a:solidFill>
          <a:ln w="9525">
            <a:noFill/>
            <a:miter lim="800000"/>
            <a:headEnd/>
            <a:tailEnd/>
          </a:ln>
        </p:spPr>
        <p:txBody>
          <a:bodyPr lIns="180000" tIns="0" rIns="0" bIns="180000">
            <a:spAutoFit/>
          </a:bodyPr>
          <a:lstStyle/>
          <a:p>
            <a:pPr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6" name="Tekstvak 7"/>
          <p:cNvSpPr txBox="1">
            <a:spLocks noChangeArrowheads="1"/>
          </p:cNvSpPr>
          <p:nvPr userDrawn="1"/>
        </p:nvSpPr>
        <p:spPr bwMode="auto">
          <a:xfrm>
            <a:off x="5219700" y="6626225"/>
            <a:ext cx="35274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smtClean="0">
                <a:solidFill>
                  <a:prstClr val="white"/>
                </a:solidFill>
              </a:rPr>
              <a:t>Faculteit der Rechtsgeleerdheid</a:t>
            </a: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33ADAC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200" y="1440000"/>
            <a:ext cx="2232619" cy="4968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18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2880000" y="1079369"/>
            <a:ext cx="6264000" cy="5536800"/>
          </a:xfrm>
        </p:spPr>
        <p:txBody>
          <a:bodyPr rtlCol="0">
            <a:normAutofit/>
          </a:bodyPr>
          <a:lstStyle>
            <a:lvl1pPr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BE6F685-26A1-4CB3-8C20-B46FD274B339}" type="slidenum">
              <a:rPr lang="nl-NL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prstClr val="white"/>
                </a:solidFill>
              </a:rPr>
              <a:t>Rechtsgeleerdheid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46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0" y="1292225"/>
            <a:ext cx="2843213" cy="5345113"/>
          </a:xfrm>
          <a:prstGeom prst="rect">
            <a:avLst/>
          </a:prstGeom>
          <a:solidFill>
            <a:srgbClr val="0084A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6" name="Rechthoek 7"/>
          <p:cNvSpPr>
            <a:spLocks noChangeArrowheads="1"/>
          </p:cNvSpPr>
          <p:nvPr userDrawn="1"/>
        </p:nvSpPr>
        <p:spPr bwMode="auto">
          <a:xfrm>
            <a:off x="0" y="6616700"/>
            <a:ext cx="9144000" cy="258763"/>
          </a:xfrm>
          <a:prstGeom prst="rect">
            <a:avLst/>
          </a:prstGeom>
          <a:solidFill>
            <a:srgbClr val="0084A9"/>
          </a:solidFill>
          <a:ln w="9525">
            <a:noFill/>
            <a:miter lim="800000"/>
            <a:headEnd/>
            <a:tailEnd/>
          </a:ln>
        </p:spPr>
        <p:txBody>
          <a:bodyPr lIns="180000" tIns="0" rIns="0" bIns="180000">
            <a:spAutoFit/>
          </a:bodyPr>
          <a:lstStyle/>
          <a:p>
            <a:pPr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1079500"/>
            <a:ext cx="196850" cy="107950"/>
          </a:xfrm>
          <a:prstGeom prst="triangle">
            <a:avLst/>
          </a:prstGeom>
          <a:solidFill>
            <a:srgbClr val="33ADAC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Balk"/>
          <p:cNvSpPr/>
          <p:nvPr userDrawn="1"/>
        </p:nvSpPr>
        <p:spPr>
          <a:xfrm>
            <a:off x="479425" y="1144588"/>
            <a:ext cx="142875" cy="146050"/>
          </a:xfrm>
          <a:prstGeom prst="rtTriangle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Balk"/>
          <p:cNvSpPr/>
          <p:nvPr userDrawn="1"/>
        </p:nvSpPr>
        <p:spPr>
          <a:xfrm flipH="1">
            <a:off x="587375" y="1144588"/>
            <a:ext cx="142875" cy="146050"/>
          </a:xfrm>
          <a:prstGeom prst="rtTriangle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" name="Balk"/>
          <p:cNvSpPr/>
          <p:nvPr userDrawn="1"/>
        </p:nvSpPr>
        <p:spPr>
          <a:xfrm flipH="1">
            <a:off x="730250" y="1144588"/>
            <a:ext cx="2112963" cy="146050"/>
          </a:xfrm>
          <a:prstGeom prst="rect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" name="Balk"/>
          <p:cNvSpPr/>
          <p:nvPr userDrawn="1"/>
        </p:nvSpPr>
        <p:spPr>
          <a:xfrm flipH="1">
            <a:off x="0" y="1144588"/>
            <a:ext cx="479425" cy="146050"/>
          </a:xfrm>
          <a:prstGeom prst="rect">
            <a:avLst/>
          </a:prstGeom>
          <a:solidFill>
            <a:srgbClr val="0084A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Tekstvak 13"/>
          <p:cNvSpPr txBox="1">
            <a:spLocks noChangeArrowheads="1"/>
          </p:cNvSpPr>
          <p:nvPr userDrawn="1"/>
        </p:nvSpPr>
        <p:spPr bwMode="auto">
          <a:xfrm>
            <a:off x="5364163" y="6626225"/>
            <a:ext cx="33829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smtClean="0">
                <a:solidFill>
                  <a:prstClr val="white"/>
                </a:solidFill>
              </a:rPr>
              <a:t>Faculteit der Rechtsgeleerdheid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000"/>
          </a:xfr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540000" tIns="180000" rIns="0" bIns="180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200" y="1440000"/>
            <a:ext cx="2232619" cy="4968000"/>
          </a:xfrm>
        </p:spPr>
        <p:txBody>
          <a:bodyPr lIns="0" tIns="0" rIns="0" bIns="0">
            <a:noAutofit/>
          </a:bodyPr>
          <a:lstStyle>
            <a:lvl1pPr marL="266700" indent="-2667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1" name="Tijdelijke aanduiding voor grafiek 10"/>
          <p:cNvSpPr>
            <a:spLocks noGrp="1"/>
          </p:cNvSpPr>
          <p:nvPr>
            <p:ph type="chart" sz="quarter" idx="14"/>
          </p:nvPr>
        </p:nvSpPr>
        <p:spPr>
          <a:xfrm>
            <a:off x="2843213" y="1080000"/>
            <a:ext cx="6300787" cy="55368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nl-NL" noProof="0" dirty="0"/>
          </a:p>
        </p:txBody>
      </p:sp>
      <p:sp>
        <p:nvSpPr>
          <p:cNvPr id="15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2C5D6A4-24A5-48CF-84BD-D5B49DEA70EF}" type="slidenum">
              <a:rPr lang="nl-NL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16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prstClr val="white"/>
                </a:solidFill>
              </a:rPr>
              <a:t>Rechtsgeleerdheid</a:t>
            </a:r>
            <a:endParaRPr lang="nl-N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82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vull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echthoek"/>
          <p:cNvSpPr>
            <a:spLocks noChangeArrowheads="1"/>
          </p:cNvSpPr>
          <p:nvPr userDrawn="1"/>
        </p:nvSpPr>
        <p:spPr bwMode="auto">
          <a:xfrm>
            <a:off x="0" y="6616700"/>
            <a:ext cx="9144000" cy="258763"/>
          </a:xfrm>
          <a:prstGeom prst="rect">
            <a:avLst/>
          </a:prstGeom>
          <a:solidFill>
            <a:srgbClr val="0084A9"/>
          </a:solidFill>
          <a:ln w="9525">
            <a:noFill/>
            <a:miter lim="800000"/>
            <a:headEnd/>
            <a:tailEnd/>
          </a:ln>
        </p:spPr>
        <p:txBody>
          <a:bodyPr lIns="180000" tIns="0" rIns="0" bIns="180000">
            <a:spAutoFit/>
          </a:bodyPr>
          <a:lstStyle/>
          <a:p>
            <a:pPr fontAlgn="base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4" name="CopyTekstvak"/>
          <p:cNvSpPr txBox="1">
            <a:spLocks noChangeArrowheads="1"/>
          </p:cNvSpPr>
          <p:nvPr userDrawn="1"/>
        </p:nvSpPr>
        <p:spPr bwMode="auto">
          <a:xfrm>
            <a:off x="5292725" y="6626225"/>
            <a:ext cx="34544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900" smtClean="0">
                <a:solidFill>
                  <a:prstClr val="white"/>
                </a:solidFill>
              </a:rPr>
              <a:t>Faculteit der Rechtsgeleerdheid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4"/>
          </p:nvPr>
        </p:nvSpPr>
        <p:spPr>
          <a:xfrm>
            <a:off x="0" y="-2"/>
            <a:ext cx="9144000" cy="6854400"/>
          </a:xfrm>
        </p:spPr>
        <p:txBody>
          <a:bodyPr rtlCol="0">
            <a:normAutofit/>
          </a:bodyPr>
          <a:lstStyle>
            <a:lvl1pPr marL="0" indent="17463">
              <a:buNone/>
              <a:defRPr sz="16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datum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8" y="6492875"/>
            <a:ext cx="4752975" cy="365125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>
                <a:solidFill>
                  <a:prstClr val="white"/>
                </a:solidFill>
              </a:rPr>
              <a:t>Rechtsgeleerdheid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7"/>
          </p:nvPr>
        </p:nvSpPr>
        <p:spPr>
          <a:xfrm>
            <a:off x="0" y="6492875"/>
            <a:ext cx="611188" cy="365125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87C6A93-E312-493E-8661-A75217B0E813}" type="slidenum">
              <a:rPr lang="nl-NL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72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459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DFBDA-B819-421C-A86B-16B568F18611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29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93717-1A63-4419-A9C3-072DA80C8537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32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B53E1-84B5-4E13-83FD-9A69E57063B4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94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707DC-21D8-4C24-A81C-7CFA33C52379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0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9038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04394-6101-4897-A39E-881E641AE4F4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89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A01A7-01A2-4514-AB5D-9685AC582ADE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74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973CD-9559-406D-86F5-066C45F9E1E0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01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BD62A-739B-45A1-9352-2B7610EFDB93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50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1632E-1054-4DCB-BB7A-E1B4F3886FB2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09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65545-926C-43AA-8F82-78B68A57F307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56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1816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1816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D6D08-267D-4B39-96A4-6CCC1E01EE73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43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2133600"/>
            <a:ext cx="3810000" cy="39624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2133600"/>
            <a:ext cx="3810000" cy="1905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3810000" cy="1905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65DA5D-E296-4411-A1A1-EEB9F55462A7}" type="slidenum">
              <a:rPr lang="nl-NL" altLang="nl-NL">
                <a:solidFill>
                  <a:srgbClr val="000000"/>
                </a:solidFill>
              </a:rPr>
              <a:pPr/>
              <a:t>‹nr.›</a:t>
            </a:fld>
            <a:endParaRPr lang="nl-NL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91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61418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72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7795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595881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840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6017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984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8422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450766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69099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07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167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2" y="2130461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72" indent="0" algn="ctr">
              <a:buNone/>
              <a:defRPr/>
            </a:lvl2pPr>
            <a:lvl3pPr marL="914145" indent="0" algn="ctr">
              <a:buNone/>
              <a:defRPr/>
            </a:lvl3pPr>
            <a:lvl4pPr marL="1371217" indent="0" algn="ctr">
              <a:buNone/>
              <a:defRPr/>
            </a:lvl4pPr>
            <a:lvl5pPr marL="1828288" indent="0" algn="ctr">
              <a:buNone/>
              <a:defRPr/>
            </a:lvl5pPr>
            <a:lvl6pPr marL="2285362" indent="0" algn="ctr">
              <a:buNone/>
              <a:defRPr/>
            </a:lvl6pPr>
            <a:lvl7pPr marL="2742434" indent="0" algn="ctr">
              <a:buNone/>
              <a:defRPr/>
            </a:lvl7pPr>
            <a:lvl8pPr marL="3199506" indent="0" algn="ctr">
              <a:buNone/>
              <a:defRPr/>
            </a:lvl8pPr>
            <a:lvl9pPr marL="3656578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F341C-BDA6-4836-B9C9-600836866531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8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3023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2E92A-1786-4BB8-B759-3338D47F0128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012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2" indent="0">
              <a:buNone/>
              <a:defRPr sz="1800"/>
            </a:lvl2pPr>
            <a:lvl3pPr marL="914145" indent="0">
              <a:buNone/>
              <a:defRPr sz="1600"/>
            </a:lvl3pPr>
            <a:lvl4pPr marL="1371217" indent="0">
              <a:buNone/>
              <a:defRPr sz="1400"/>
            </a:lvl4pPr>
            <a:lvl5pPr marL="1828288" indent="0">
              <a:buNone/>
              <a:defRPr sz="1400"/>
            </a:lvl5pPr>
            <a:lvl6pPr marL="2285362" indent="0">
              <a:buNone/>
              <a:defRPr sz="1400"/>
            </a:lvl6pPr>
            <a:lvl7pPr marL="2742434" indent="0">
              <a:buNone/>
              <a:defRPr sz="1400"/>
            </a:lvl7pPr>
            <a:lvl8pPr marL="3199506" indent="0">
              <a:buNone/>
              <a:defRPr sz="1400"/>
            </a:lvl8pPr>
            <a:lvl9pPr marL="3656578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B7DCD-109C-4286-AB01-F3ED216F3B9F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715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FE978-7C22-441E-A612-DCB7FC5FA2D6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590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44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4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0A50E-AFE6-4100-82AC-00387256808B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57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2256C-535C-4D08-98E2-4201554C3050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03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CAD76-DBAE-40F6-8F48-B297ECF3A39F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55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2" y="27308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E3FE2-9A8A-4512-AFD7-E4E75A6E166A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206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5" indent="0">
              <a:buNone/>
              <a:defRPr sz="2400"/>
            </a:lvl3pPr>
            <a:lvl4pPr marL="1371217" indent="0">
              <a:buNone/>
              <a:defRPr sz="2000"/>
            </a:lvl4pPr>
            <a:lvl5pPr marL="1828288" indent="0">
              <a:buNone/>
              <a:defRPr sz="2000"/>
            </a:lvl5pPr>
            <a:lvl6pPr marL="2285362" indent="0">
              <a:buNone/>
              <a:defRPr sz="2000"/>
            </a:lvl6pPr>
            <a:lvl7pPr marL="2742434" indent="0">
              <a:buNone/>
              <a:defRPr sz="2000"/>
            </a:lvl7pPr>
            <a:lvl8pPr marL="3199506" indent="0">
              <a:buNone/>
              <a:defRPr sz="2000"/>
            </a:lvl8pPr>
            <a:lvl9pPr marL="3656578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E9914-9D13-4B96-8F28-47F373069679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588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4C4EA-9FE4-49C6-8E3A-BB9F2860CA46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63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413D7-BA26-49DC-8161-FB966CD6560C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6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0876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2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2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8FDAA9-D681-445A-9C25-E26CEB3D0FBC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034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2" y="609600"/>
            <a:ext cx="7772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685802" y="1981200"/>
            <a:ext cx="7772400" cy="41148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2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4098AB-3E9D-4DB3-B4A7-CF277FC02942}" type="slidenum">
              <a:rPr lang="en-US" altLang="nl-NL">
                <a:solidFill>
                  <a:srgbClr val="2E3292"/>
                </a:solidFill>
              </a:rPr>
              <a:pPr/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36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2" y="2130463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534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4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44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667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45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4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152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253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618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7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2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0406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5" indent="0">
              <a:buNone/>
              <a:defRPr sz="2400"/>
            </a:lvl3pPr>
            <a:lvl4pPr marL="1371217" indent="0">
              <a:buNone/>
              <a:defRPr sz="2000"/>
            </a:lvl4pPr>
            <a:lvl5pPr marL="1828288" indent="0">
              <a:buNone/>
              <a:defRPr sz="2000"/>
            </a:lvl5pPr>
            <a:lvl6pPr marL="2285362" indent="0">
              <a:buNone/>
              <a:defRPr sz="2000"/>
            </a:lvl6pPr>
            <a:lvl7pPr marL="2742434" indent="0">
              <a:buNone/>
              <a:defRPr sz="2000"/>
            </a:lvl7pPr>
            <a:lvl8pPr marL="3199506" indent="0">
              <a:buNone/>
              <a:defRPr sz="2000"/>
            </a:lvl8pPr>
            <a:lvl9pPr marL="3656578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230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70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535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2" y="2130463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238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146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744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496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45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2" indent="0">
              <a:buNone/>
              <a:defRPr sz="2000" b="1"/>
            </a:lvl2pPr>
            <a:lvl3pPr marL="914145" indent="0">
              <a:buNone/>
              <a:defRPr sz="1800" b="1"/>
            </a:lvl3pPr>
            <a:lvl4pPr marL="1371217" indent="0">
              <a:buNone/>
              <a:defRPr sz="1600" b="1"/>
            </a:lvl4pPr>
            <a:lvl5pPr marL="1828288" indent="0">
              <a:buNone/>
              <a:defRPr sz="1600" b="1"/>
            </a:lvl5pPr>
            <a:lvl6pPr marL="2285362" indent="0">
              <a:buNone/>
              <a:defRPr sz="1600" b="1"/>
            </a:lvl6pPr>
            <a:lvl7pPr marL="2742434" indent="0">
              <a:buNone/>
              <a:defRPr sz="1600" b="1"/>
            </a:lvl7pPr>
            <a:lvl8pPr marL="3199506" indent="0">
              <a:buNone/>
              <a:defRPr sz="1600" b="1"/>
            </a:lvl8pPr>
            <a:lvl9pPr marL="3656578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4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30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111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1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0871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7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619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72" indent="0">
              <a:buNone/>
              <a:defRPr sz="2800"/>
            </a:lvl2pPr>
            <a:lvl3pPr marL="914145" indent="0">
              <a:buNone/>
              <a:defRPr sz="2400"/>
            </a:lvl3pPr>
            <a:lvl4pPr marL="1371217" indent="0">
              <a:buNone/>
              <a:defRPr sz="2000"/>
            </a:lvl4pPr>
            <a:lvl5pPr marL="1828288" indent="0">
              <a:buNone/>
              <a:defRPr sz="2000"/>
            </a:lvl5pPr>
            <a:lvl6pPr marL="2285362" indent="0">
              <a:buNone/>
              <a:defRPr sz="2000"/>
            </a:lvl6pPr>
            <a:lvl7pPr marL="2742434" indent="0">
              <a:buNone/>
              <a:defRPr sz="2000"/>
            </a:lvl7pPr>
            <a:lvl8pPr marL="3199506" indent="0">
              <a:buNone/>
              <a:defRPr sz="2000"/>
            </a:lvl8pPr>
            <a:lvl9pPr marL="3656578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72" indent="0">
              <a:buNone/>
              <a:defRPr sz="1200"/>
            </a:lvl2pPr>
            <a:lvl3pPr marL="914145" indent="0">
              <a:buNone/>
              <a:defRPr sz="1000"/>
            </a:lvl3pPr>
            <a:lvl4pPr marL="1371217" indent="0">
              <a:buNone/>
              <a:defRPr sz="900"/>
            </a:lvl4pPr>
            <a:lvl5pPr marL="1828288" indent="0">
              <a:buNone/>
              <a:defRPr sz="900"/>
            </a:lvl5pPr>
            <a:lvl6pPr marL="2285362" indent="0">
              <a:buNone/>
              <a:defRPr sz="900"/>
            </a:lvl6pPr>
            <a:lvl7pPr marL="2742434" indent="0">
              <a:buNone/>
              <a:defRPr sz="900"/>
            </a:lvl7pPr>
            <a:lvl8pPr marL="3199506" indent="0">
              <a:buNone/>
              <a:defRPr sz="900"/>
            </a:lvl8pPr>
            <a:lvl9pPr marL="3656578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55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480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76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76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079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B342-CF89-4747-B20F-C74FC7E60041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8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7C03E-7829-4524-BFF5-1C81FB30FB73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139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23A2F-F30F-4198-B46D-A02A43645AEE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320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F0722-885D-443E-B076-2B23A1F15FE8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316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A7436-01BF-4ACC-BC8C-04F703F2996F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346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B28FD-FC97-4B52-959A-53074473F7EC}" type="slidenum">
              <a:rPr lang="nl-NL" altLang="nl-NL">
                <a:solidFill>
                  <a:srgbClr val="FFFFFF"/>
                </a:solidFill>
              </a:rPr>
              <a:pPr/>
              <a:t>‹nr.›</a:t>
            </a:fld>
            <a:endParaRPr lang="nl-NL" alt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4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4ACEB-52B1-43C8-A42F-425A4F51221B}" type="datetimeFigureOut">
              <a:rPr lang="nl-NL" smtClean="0"/>
              <a:t>16-5-2017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1DA8-C554-42A1-B95D-17D25646D8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42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14" tIns="45708" rIns="91414" bIns="45708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2" y="1600206"/>
            <a:ext cx="8229600" cy="4525963"/>
          </a:xfrm>
          <a:prstGeom prst="rect">
            <a:avLst/>
          </a:prstGeom>
        </p:spPr>
        <p:txBody>
          <a:bodyPr vert="horz" lIns="91414" tIns="45708" rIns="91414" bIns="45708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145"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2" y="6356388"/>
            <a:ext cx="2895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2" y="6356388"/>
            <a:ext cx="2133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145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6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1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4" indent="-342804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43" indent="-285670" algn="l" defTabSz="9141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0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3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6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8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0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3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4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5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4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6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het opmaakprofiel van de modeltitel te bewerken</a:t>
            </a: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Klik om de opmaakprofielen van de modeltekst te bewerken</a:t>
            </a:r>
          </a:p>
          <a:p>
            <a:pPr lvl="1"/>
            <a:r>
              <a:rPr lang="en-GB" altLang="nl-NL" smtClean="0"/>
              <a:t>Tweede niveau</a:t>
            </a:r>
          </a:p>
          <a:p>
            <a:pPr lvl="2"/>
            <a:r>
              <a:rPr lang="en-GB" altLang="nl-NL" smtClean="0"/>
              <a:t>Derde niveau</a:t>
            </a:r>
          </a:p>
          <a:p>
            <a:pPr lvl="3"/>
            <a:r>
              <a:rPr lang="en-GB" altLang="nl-NL" smtClean="0"/>
              <a:t>Vierde niveau</a:t>
            </a:r>
          </a:p>
          <a:p>
            <a:pPr lvl="4"/>
            <a:r>
              <a:rPr lang="en-GB" altLang="nl-NL" smtClean="0"/>
              <a:t>Vijfde niveau</a:t>
            </a:r>
          </a:p>
        </p:txBody>
      </p:sp>
      <p:sp>
        <p:nvSpPr>
          <p:cNvPr id="78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nl-NL" smtClean="0">
              <a:solidFill>
                <a:srgbClr val="000000"/>
              </a:solidFill>
            </a:endParaRPr>
          </a:p>
        </p:txBody>
      </p:sp>
      <p:sp>
        <p:nvSpPr>
          <p:cNvPr id="78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nl-NL" smtClean="0">
              <a:solidFill>
                <a:srgbClr val="000000"/>
              </a:solidFill>
            </a:endParaRPr>
          </a:p>
        </p:txBody>
      </p:sp>
      <p:sp>
        <p:nvSpPr>
          <p:cNvPr id="78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8BCB14-7D4C-40A6-B961-51392FE086CD}" type="slidenum">
              <a:rPr lang="en-GB" altLang="nl-N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1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2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8" rIns="91414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l-NL" smtClean="0"/>
              <a:t>Click to edit Master text styles</a:t>
            </a:r>
          </a:p>
          <a:p>
            <a:pPr lvl="1"/>
            <a:r>
              <a:rPr lang="en-GB" altLang="nl-NL" smtClean="0"/>
              <a:t>Second level</a:t>
            </a:r>
          </a:p>
          <a:p>
            <a:pPr lvl="2"/>
            <a:r>
              <a:rPr lang="en-GB" altLang="nl-NL" smtClean="0"/>
              <a:t>Third level</a:t>
            </a:r>
          </a:p>
          <a:p>
            <a:pPr lvl="3"/>
            <a:r>
              <a:rPr lang="en-GB" altLang="nl-NL" smtClean="0"/>
              <a:t>Fourth level</a:t>
            </a:r>
          </a:p>
          <a:p>
            <a:pPr lvl="4"/>
            <a:r>
              <a:rPr lang="en-GB" alt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145" fontAlgn="base">
              <a:spcBef>
                <a:spcPct val="0"/>
              </a:spcBef>
              <a:spcAft>
                <a:spcPct val="0"/>
              </a:spcAft>
            </a:pPr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145" fontAlgn="base">
              <a:spcBef>
                <a:spcPct val="0"/>
              </a:spcBef>
              <a:spcAft>
                <a:spcPct val="0"/>
              </a:spcAft>
            </a:pPr>
            <a:endParaRPr lang="en-GB" alt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145" fontAlgn="base">
              <a:spcBef>
                <a:spcPct val="0"/>
              </a:spcBef>
              <a:spcAft>
                <a:spcPct val="0"/>
              </a:spcAft>
            </a:pPr>
            <a:fld id="{EF01D548-8AC6-45ED-AF94-04B296BF1D4C}" type="slidenum">
              <a:rPr lang="en-GB" altLang="nl-NL">
                <a:solidFill>
                  <a:srgbClr val="000000"/>
                </a:solidFill>
              </a:rPr>
              <a:pPr defTabSz="914145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3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07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1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2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804" indent="-34280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43" indent="-28567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680" indent="-2285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9753" indent="-2285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82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389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0970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043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114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5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4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6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145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145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145" fontAlgn="base">
              <a:spcBef>
                <a:spcPct val="0"/>
              </a:spcBef>
              <a:spcAft>
                <a:spcPct val="0"/>
              </a:spcAft>
            </a:pPr>
            <a:fld id="{4E337029-BEF0-483A-89F9-38BC5E103C18}" type="slidenum">
              <a:rPr kumimoji="1" lang="en-US" altLang="ja-JP">
                <a:solidFill>
                  <a:srgbClr val="000000"/>
                </a:solidFill>
              </a:rPr>
              <a:pPr defTabSz="914145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kumimoji="1"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3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072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145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21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288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804" indent="-342804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743" indent="-28567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680" indent="-228536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753" indent="-228536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6826" indent="-228536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3898" indent="-228536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0970" indent="-228536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043" indent="-228536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114" indent="-228536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5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8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4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6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8" algn="l" defTabSz="9141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749B-1158-4FF5-A7C0-AC4ABAC3D1A7}" type="datetime1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Spotlight on the presenter. A study into presentations of conference papers with PowerPoint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3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9" descr="powerpoinindeli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42863"/>
            <a:ext cx="9255126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om de tekststijl van het model te bewerken</a:t>
            </a:r>
          </a:p>
          <a:p>
            <a:pPr lvl="1"/>
            <a:r>
              <a:rPr lang="en-US" altLang="en-US" smtClean="0"/>
              <a:t>Tweede niveau</a:t>
            </a:r>
          </a:p>
          <a:p>
            <a:pPr lvl="2"/>
            <a:r>
              <a:rPr lang="en-US" altLang="en-US" smtClean="0"/>
              <a:t>Derde niveau</a:t>
            </a:r>
          </a:p>
          <a:p>
            <a:pPr lvl="3"/>
            <a:r>
              <a:rPr lang="en-US" altLang="en-US" smtClean="0"/>
              <a:t>Vierde niveau</a:t>
            </a:r>
          </a:p>
          <a:p>
            <a:pPr lvl="4"/>
            <a:r>
              <a:rPr lang="en-US" altLang="en-US" smtClean="0"/>
              <a:t>Vijfde niveau</a:t>
            </a:r>
          </a:p>
        </p:txBody>
      </p:sp>
      <p:sp>
        <p:nvSpPr>
          <p:cNvPr id="1028" name="Text Box 17"/>
          <p:cNvSpPr txBox="1">
            <a:spLocks noChangeArrowheads="1"/>
          </p:cNvSpPr>
          <p:nvPr userDrawn="1"/>
        </p:nvSpPr>
        <p:spPr bwMode="auto">
          <a:xfrm>
            <a:off x="2743200" y="76200"/>
            <a:ext cx="6019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00" smtClean="0">
                <a:solidFill>
                  <a:srgbClr val="FFFFFF"/>
                </a:solidFill>
                <a:latin typeface="LucidaSansEF-Roman"/>
              </a:rPr>
              <a:t>        </a:t>
            </a:r>
            <a:r>
              <a:rPr lang="en-US" altLang="en-US" sz="1600" smtClean="0">
                <a:solidFill>
                  <a:srgbClr val="FFFFFF"/>
                </a:solidFill>
                <a:latin typeface="Lucida Sans" pitchFamily="34" charset="0"/>
              </a:rPr>
              <a:t>Faculteit der Rechtsgeleerdheid</a:t>
            </a:r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1430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Titelstijl van model bewerken</a:t>
            </a:r>
          </a:p>
        </p:txBody>
      </p:sp>
      <p:pic>
        <p:nvPicPr>
          <p:cNvPr id="1030" name="Picture 37" descr="VU logo dia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61038"/>
            <a:ext cx="2663825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68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Lucida Sans" pitchFamily="34" charset="0"/>
          <a:ea typeface="ＭＳ Ｐゴシック" pitchFamily="1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Lucida Sans" pitchFamily="34" charset="0"/>
          <a:ea typeface="ＭＳ Ｐゴシック" pitchFamily="1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Lucida Sans" pitchFamily="34" charset="0"/>
          <a:ea typeface="ＭＳ Ｐゴシック" pitchFamily="1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Lucida Sans" pitchFamily="34" charset="0"/>
          <a:ea typeface="ＭＳ Ｐゴシック" pitchFamily="1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Lucida Sans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Lucida Sans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Lucida Sans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F3277"/>
          </a:solidFill>
          <a:latin typeface="Lucida Sans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F3277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F3277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F3277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rgbClr val="0F3277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rgbClr val="0F3277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F32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F32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F32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rgbClr val="0F3277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Titel presentatie, pas aan met knop Voettekst aanpassen</a:t>
            </a:r>
            <a:endParaRPr lang="nl-NL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11C6C8-4B47-4492-8983-F3C676E7B7F4}" type="slidenum">
              <a:rPr lang="nl-NL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0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B2AED4"/>
              </a:clrFrom>
              <a:clrTo>
                <a:srgbClr val="B2AE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177338" cy="70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text styles</a:t>
            </a:r>
          </a:p>
          <a:p>
            <a:pPr lvl="1"/>
            <a:r>
              <a:rPr lang="nl-NL" altLang="nl-NL" smtClean="0"/>
              <a:t>Second level</a:t>
            </a:r>
          </a:p>
          <a:p>
            <a:pPr lvl="2"/>
            <a:r>
              <a:rPr lang="nl-NL" altLang="nl-NL" smtClean="0"/>
              <a:t>Third level</a:t>
            </a:r>
          </a:p>
          <a:p>
            <a:pPr lvl="3"/>
            <a:r>
              <a:rPr lang="nl-NL" altLang="nl-NL" smtClean="0"/>
              <a:t>Fourth level</a:t>
            </a:r>
          </a:p>
          <a:p>
            <a:pPr lvl="4"/>
            <a:r>
              <a:rPr lang="nl-NL" alt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6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3333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3333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698A20E-5493-4422-AB0F-00D466FE7FEC}" type="slidenum">
              <a:rPr lang="nl-NL" altLang="nl-NL" smtClean="0">
                <a:solidFill>
                  <a:srgbClr val="333399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333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3333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CC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90563"/>
            <a:ext cx="9144000" cy="71437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-11113" y="6550025"/>
            <a:ext cx="9144001" cy="36513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 smtClean="0">
              <a:solidFill>
                <a:srgbClr val="000000"/>
              </a:solidFill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3638550" y="6553200"/>
            <a:ext cx="5357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nl-NL" sz="1400" i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JEGM 2006 – Amsterdam – Modeling concepts in motion analysis</a:t>
            </a:r>
            <a:endParaRPr lang="en-GB" altLang="nl-NL" sz="1400" i="1" smtClean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1046" name="Picture 22" descr="logo bologna pieno copy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7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2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nl-NL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nl-NL" smtClean="0"/>
              <a:t>Cliquez pour modifier les styles du texte du masque</a:t>
            </a:r>
          </a:p>
          <a:p>
            <a:pPr lvl="1"/>
            <a:r>
              <a:rPr lang="fr-CA" altLang="nl-NL" smtClean="0"/>
              <a:t>Deuxième niveau</a:t>
            </a:r>
          </a:p>
          <a:p>
            <a:pPr lvl="2"/>
            <a:r>
              <a:rPr lang="fr-CA" altLang="nl-NL" smtClean="0"/>
              <a:t>Troisième niveau</a:t>
            </a:r>
          </a:p>
          <a:p>
            <a:pPr lvl="3"/>
            <a:r>
              <a:rPr lang="fr-CA" altLang="nl-NL" smtClean="0"/>
              <a:t>Quatrième niveau</a:t>
            </a:r>
          </a:p>
          <a:p>
            <a:pPr lvl="4"/>
            <a:r>
              <a:rPr lang="fr-CA" altLang="nl-NL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14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14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NL">
              <a:solidFill>
                <a:srgbClr val="2E3292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8" rIns="91414" bIns="4570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145" eaLnBrk="0" fontAlgn="base" hangingPunct="0">
              <a:spcBef>
                <a:spcPct val="0"/>
              </a:spcBef>
              <a:spcAft>
                <a:spcPct val="0"/>
              </a:spcAft>
            </a:pPr>
            <a:fld id="{F065FF6B-90BA-4EEE-AFD5-89059A5613F8}" type="slidenum">
              <a:rPr lang="en-US" altLang="nl-NL">
                <a:solidFill>
                  <a:srgbClr val="2E3292"/>
                </a:solidFill>
              </a:rPr>
              <a:pPr defTabSz="914145"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2E32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8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8" charset="-128"/>
        </a:defRPr>
      </a:lvl5pPr>
      <a:lvl6pPr marL="45707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8" charset="-128"/>
        </a:defRPr>
      </a:lvl6pPr>
      <a:lvl7pPr marL="9141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8" charset="-128"/>
        </a:defRPr>
      </a:lvl7pPr>
      <a:lvl8pPr marL="13712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8" charset="-128"/>
        </a:defRPr>
      </a:lvl8pPr>
      <a:lvl9pPr marL="1828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48" charset="-128"/>
        </a:defRPr>
      </a:lvl9pPr>
    </p:titleStyle>
    <p:bodyStyle>
      <a:lvl1pPr marL="342804" indent="-34280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43" indent="-28567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680" indent="-2285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753" indent="-2285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826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898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970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043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114" indent="-228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5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4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6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14" tIns="45708" rIns="91414" bIns="45708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2" y="1600206"/>
            <a:ext cx="8229600" cy="4525963"/>
          </a:xfrm>
          <a:prstGeom prst="rect">
            <a:avLst/>
          </a:prstGeom>
        </p:spPr>
        <p:txBody>
          <a:bodyPr vert="horz" lIns="91414" tIns="45708" rIns="91414" bIns="45708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145"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2" y="6356388"/>
            <a:ext cx="2895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2" y="6356388"/>
            <a:ext cx="2133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145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9141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4" indent="-342804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43" indent="-285670" algn="l" defTabSz="9141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0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3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6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8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0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3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4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5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4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6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14" tIns="45708" rIns="91414" bIns="45708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2" y="1600206"/>
            <a:ext cx="8229600" cy="4525963"/>
          </a:xfrm>
          <a:prstGeom prst="rect">
            <a:avLst/>
          </a:prstGeom>
        </p:spPr>
        <p:txBody>
          <a:bodyPr vert="horz" lIns="91414" tIns="45708" rIns="91414" bIns="45708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fld id="{76060BD7-45B1-4417-B438-3656BB64182F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145"/>
              <a:t>16-5-2017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2" y="6356388"/>
            <a:ext cx="2895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2" y="6356388"/>
            <a:ext cx="21336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5"/>
            <a:fld id="{01E1B121-8C60-4FF3-82EF-BF4B5C57B6B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145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1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9141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4" indent="-342804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43" indent="-285670" algn="l" defTabSz="9141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0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3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26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98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0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3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14" indent="-228536" algn="l" defTabSz="9141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5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7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2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4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06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78" algn="l" defTabSz="914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altLang="nl-NL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A1B162-35C1-4D76-BA8D-06F10BE5B82E}" type="slidenum">
              <a:rPr lang="nl-NL" altLang="nl-N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 altLang="nl-NL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246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Click to edit Master text styles</a:t>
            </a:r>
          </a:p>
          <a:p>
            <a:pPr lvl="1"/>
            <a:r>
              <a:rPr lang="en-US" altLang="nl-NL" smtClean="0"/>
              <a:t>Second level</a:t>
            </a:r>
          </a:p>
          <a:p>
            <a:pPr lvl="2"/>
            <a:r>
              <a:rPr lang="en-US" altLang="nl-NL" smtClean="0"/>
              <a:t>Third level</a:t>
            </a:r>
          </a:p>
          <a:p>
            <a:pPr lvl="3"/>
            <a:r>
              <a:rPr lang="en-US" altLang="nl-NL" smtClean="0"/>
              <a:t>Fourth level</a:t>
            </a:r>
          </a:p>
          <a:p>
            <a:pPr lvl="4"/>
            <a:r>
              <a:rPr lang="en-US" alt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NL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nl-NL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EC8B9AC-BBFC-49C0-8DB0-40A291E1C062}" type="slidenum">
              <a:rPr lang="en-US" altLang="nl-NL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4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8238266" cy="6178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E:\MIJN DATA\Pictures\PICTOOS\Metaforen\long-road-Erik Johanss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39434"/>
            <a:ext cx="8806098" cy="431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toegang</a:t>
            </a:r>
            <a:r>
              <a:rPr lang="en-US" dirty="0" smtClean="0"/>
              <a:t> tot de </a:t>
            </a:r>
            <a:r>
              <a:rPr lang="en-US" dirty="0" err="1" smtClean="0"/>
              <a:t>bestuursrechter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houdt</a:t>
            </a:r>
            <a:r>
              <a:rPr lang="en-US" dirty="0" smtClean="0"/>
              <a:t> de </a:t>
            </a:r>
            <a:r>
              <a:rPr lang="en-US" dirty="0" err="1" smtClean="0"/>
              <a:t>beperking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in?</a:t>
            </a:r>
          </a:p>
          <a:p>
            <a:endParaRPr lang="en-US" dirty="0"/>
          </a:p>
          <a:p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rechtsbescherming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bestuursrechter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 smtClean="0"/>
              <a:t>tegen</a:t>
            </a:r>
            <a:r>
              <a:rPr lang="en-US" dirty="0" smtClean="0"/>
              <a:t>:</a:t>
            </a:r>
          </a:p>
          <a:p>
            <a:pPr marL="727200" indent="-457200">
              <a:buAutoNum type="arabicParenR"/>
            </a:pPr>
            <a:r>
              <a:rPr lang="en-US" dirty="0" err="1" smtClean="0"/>
              <a:t>Feitelijke</a:t>
            </a:r>
            <a:r>
              <a:rPr lang="en-US" dirty="0" smtClean="0"/>
              <a:t> </a:t>
            </a:r>
            <a:r>
              <a:rPr lang="en-US" dirty="0" err="1" smtClean="0"/>
              <a:t>handelingen</a:t>
            </a:r>
            <a:r>
              <a:rPr lang="en-US" dirty="0" smtClean="0"/>
              <a:t> (</a:t>
            </a:r>
            <a:r>
              <a:rPr lang="en-US" dirty="0" err="1" smtClean="0"/>
              <a:t>openbreken</a:t>
            </a:r>
            <a:r>
              <a:rPr lang="en-US" dirty="0" smtClean="0"/>
              <a:t> </a:t>
            </a:r>
            <a:r>
              <a:rPr lang="en-US" dirty="0" err="1" smtClean="0"/>
              <a:t>straat</a:t>
            </a:r>
            <a:r>
              <a:rPr lang="en-US" dirty="0" smtClean="0"/>
              <a:t>, </a:t>
            </a:r>
            <a:r>
              <a:rPr lang="en-US" dirty="0" err="1" smtClean="0"/>
              <a:t>hardhandig</a:t>
            </a:r>
            <a:r>
              <a:rPr lang="en-US" dirty="0" smtClean="0"/>
              <a:t> </a:t>
            </a:r>
            <a:r>
              <a:rPr lang="en-US" dirty="0" err="1" smtClean="0"/>
              <a:t>politieoptreden</a:t>
            </a:r>
            <a:r>
              <a:rPr lang="en-US" dirty="0" smtClean="0"/>
              <a:t>)</a:t>
            </a:r>
          </a:p>
          <a:p>
            <a:pPr marL="727200" indent="-457200">
              <a:buAutoNum type="arabicParenR"/>
            </a:pPr>
            <a:r>
              <a:rPr lang="en-US" dirty="0" err="1" smtClean="0"/>
              <a:t>Voorbereidingshandelingen</a:t>
            </a:r>
            <a:endParaRPr lang="en-US" dirty="0" smtClean="0"/>
          </a:p>
          <a:p>
            <a:pPr marL="727200" indent="-457200">
              <a:buAutoNum type="arabicParenR"/>
            </a:pPr>
            <a:r>
              <a:rPr lang="en-US" dirty="0" err="1" smtClean="0"/>
              <a:t>Uitvoeringshandelingen</a:t>
            </a:r>
            <a:endParaRPr lang="en-US" dirty="0" smtClean="0"/>
          </a:p>
          <a:p>
            <a:pPr marL="727200" indent="-457200">
              <a:buAutoNum type="arabicParenR"/>
            </a:pPr>
            <a:r>
              <a:rPr lang="en-US" dirty="0" err="1" smtClean="0"/>
              <a:t>Privaatrechtelijke</a:t>
            </a:r>
            <a:r>
              <a:rPr lang="en-US" dirty="0" smtClean="0"/>
              <a:t> </a:t>
            </a:r>
            <a:r>
              <a:rPr lang="en-US" dirty="0" err="1" smtClean="0"/>
              <a:t>overeenkomsten</a:t>
            </a:r>
            <a:endParaRPr lang="en-US" dirty="0" smtClean="0"/>
          </a:p>
          <a:p>
            <a:pPr marL="727200" indent="-457200">
              <a:buAutoNum type="arabicParenR"/>
            </a:pPr>
            <a:r>
              <a:rPr lang="en-US" dirty="0" err="1" smtClean="0"/>
              <a:t>Wetgeving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27E97F-6CC5-409D-8E38-58482DC79F5C}" type="slidenum">
              <a:rPr lang="nl-NL" smtClean="0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prstClr val="white"/>
                </a:solidFill>
              </a:rPr>
              <a:t>Rechtsgeleerdheid</a:t>
            </a: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02" y="3372427"/>
            <a:ext cx="3662930" cy="262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8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18" y="620688"/>
            <a:ext cx="4113998" cy="546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06" y="332656"/>
            <a:ext cx="8231142" cy="579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 descr="E:\MIJN DATA\Documents\Training\PRESENTEREN NIEUW\Plaatjes\I Love NY\libert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603" y="243142"/>
            <a:ext cx="4929575" cy="657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67588" name="Picture 4" descr="veel puzzlestukjes KL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924800" cy="5791200"/>
          </a:xfrm>
          <a:prstGeom prst="rect">
            <a:avLst/>
          </a:prstGeom>
          <a:noFill/>
          <a:ln w="22225">
            <a:solidFill>
              <a:srgbClr val="33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z="2800"/>
          </a:p>
        </p:txBody>
      </p:sp>
      <p:sp>
        <p:nvSpPr>
          <p:cNvPr id="573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z="2800"/>
          </a:p>
        </p:txBody>
      </p:sp>
      <p:pic>
        <p:nvPicPr>
          <p:cNvPr id="57349" name="Picture 5" descr="puzzelstukje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001000" cy="57912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4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z="2800"/>
          </a:p>
        </p:txBody>
      </p:sp>
      <p:sp>
        <p:nvSpPr>
          <p:cNvPr id="6963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 sz="2800"/>
          </a:p>
        </p:txBody>
      </p:sp>
      <p:pic>
        <p:nvPicPr>
          <p:cNvPr id="69637" name="Picture 5" descr="puzzelstukjeKNAL 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077200" cy="5791200"/>
          </a:xfrm>
          <a:prstGeom prst="rect">
            <a:avLst/>
          </a:prstGeom>
          <a:noFill/>
          <a:ln w="222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4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47675"/>
            <a:ext cx="795020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IJL-OMHOOG en -OMLAAG 1"/>
          <p:cNvSpPr/>
          <p:nvPr/>
        </p:nvSpPr>
        <p:spPr>
          <a:xfrm rot="-1800000">
            <a:off x="4225506" y="1346219"/>
            <a:ext cx="579054" cy="1004745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926187"/>
            <a:ext cx="864096" cy="852812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IJL-OMHOOG 10"/>
          <p:cNvSpPr/>
          <p:nvPr/>
        </p:nvSpPr>
        <p:spPr>
          <a:xfrm rot="-1800000">
            <a:off x="2628001" y="1386334"/>
            <a:ext cx="458578" cy="1207739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0000">
            <a:off x="2837023" y="728210"/>
            <a:ext cx="816192" cy="108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F78C-77C7-4819-BF8A-5258A9A19A87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jzuo\Desktop\tree-drawing-p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25612"/>
            <a:ext cx="982151" cy="989248"/>
          </a:xfrm>
          <a:prstGeom prst="rect">
            <a:avLst/>
          </a:prstGeom>
          <a:noFill/>
        </p:spPr>
      </p:pic>
      <p:pic>
        <p:nvPicPr>
          <p:cNvPr id="50179" name="Picture 3" descr="C:\Documents and Settings\jzuo\Desktop\tree-sket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2949" y="455539"/>
            <a:ext cx="972576" cy="89714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1663156" y="1624887"/>
            <a:ext cx="134507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63156" y="1689850"/>
            <a:ext cx="1412333" cy="33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Species </a:t>
            </a:r>
            <a:r>
              <a:rPr lang="nl-NL" dirty="0" err="1" smtClean="0"/>
              <a:t>traits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11758" y="390575"/>
            <a:ext cx="0" cy="11693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11758" y="715394"/>
            <a:ext cx="874301" cy="58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Organ</a:t>
            </a:r>
          </a:p>
          <a:p>
            <a:r>
              <a:rPr lang="nl-NL" dirty="0" err="1" smtClean="0"/>
              <a:t>traits</a:t>
            </a:r>
            <a:endParaRPr lang="en-GB" dirty="0"/>
          </a:p>
        </p:txBody>
      </p:sp>
      <p:pic>
        <p:nvPicPr>
          <p:cNvPr id="50180" name="Picture 4" descr="C:\Documents and Settings\jzuo\Desktop\Fallen%20tre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0154" y="260648"/>
            <a:ext cx="2138319" cy="161224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151552" y="1429995"/>
            <a:ext cx="1546841" cy="6496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139952" y="10527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Afterlife</a:t>
            </a:r>
            <a:r>
              <a:rPr lang="nl-NL" dirty="0" smtClean="0"/>
              <a:t> </a:t>
            </a:r>
            <a:r>
              <a:rPr lang="nl-NL" dirty="0" err="1" smtClean="0"/>
              <a:t>effects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479012" y="2534379"/>
            <a:ext cx="2152126" cy="11043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Wood </a:t>
            </a:r>
            <a:r>
              <a:rPr lang="nl-NL" dirty="0" err="1" smtClean="0"/>
              <a:t>associated</a:t>
            </a:r>
            <a:r>
              <a:rPr lang="nl-NL" dirty="0" smtClean="0"/>
              <a:t> </a:t>
            </a:r>
            <a:r>
              <a:rPr lang="nl-NL" dirty="0" err="1" smtClean="0"/>
              <a:t>biodiversity</a:t>
            </a:r>
            <a:endParaRPr lang="en-GB" dirty="0"/>
          </a:p>
        </p:txBody>
      </p:sp>
      <p:sp>
        <p:nvSpPr>
          <p:cNvPr id="14" name="Right Arrow 13"/>
          <p:cNvSpPr/>
          <p:nvPr/>
        </p:nvSpPr>
        <p:spPr>
          <a:xfrm rot="1769574">
            <a:off x="3076272" y="1913153"/>
            <a:ext cx="1009941" cy="25985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 rot="8569938">
            <a:off x="5206302" y="1958148"/>
            <a:ext cx="1009941" cy="25985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639947" y="1819778"/>
            <a:ext cx="1412333" cy="33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Species </a:t>
            </a:r>
            <a:r>
              <a:rPr lang="nl-NL" dirty="0" err="1" smtClean="0"/>
              <a:t>traits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8018179" y="910285"/>
            <a:ext cx="874301" cy="58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Organ</a:t>
            </a:r>
          </a:p>
          <a:p>
            <a:r>
              <a:rPr lang="nl-NL" dirty="0" err="1" smtClean="0"/>
              <a:t>traits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52280" y="585467"/>
            <a:ext cx="0" cy="11693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639947" y="1754814"/>
            <a:ext cx="134507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60411" y="2636912"/>
            <a:ext cx="166006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 err="1" smtClean="0"/>
              <a:t>Decomposition</a:t>
            </a:r>
            <a:endParaRPr lang="en-GB" dirty="0"/>
          </a:p>
        </p:txBody>
      </p:sp>
      <p:pic>
        <p:nvPicPr>
          <p:cNvPr id="1026" name="Picture 2" descr="C:\Documents and Settings\jzuo\Desktop\09_cw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5282" y="4678182"/>
            <a:ext cx="1816863" cy="1197211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293854" y="3068960"/>
            <a:ext cx="131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Question</a:t>
            </a:r>
            <a:r>
              <a:rPr lang="nl-NL" dirty="0" smtClean="0">
                <a:solidFill>
                  <a:srgbClr val="FF0000"/>
                </a:solidFill>
              </a:rPr>
              <a:t> 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9992" y="3933056"/>
            <a:ext cx="13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Question</a:t>
            </a:r>
            <a:r>
              <a:rPr lang="nl-NL" dirty="0" smtClean="0">
                <a:solidFill>
                  <a:srgbClr val="FF0000"/>
                </a:solidFill>
              </a:rPr>
              <a:t> B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24128" y="2996952"/>
            <a:ext cx="125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Question</a:t>
            </a:r>
            <a:r>
              <a:rPr lang="nl-NL" dirty="0" smtClean="0">
                <a:solidFill>
                  <a:srgbClr val="FF0000"/>
                </a:solidFill>
              </a:rPr>
              <a:t> B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Bent Arrow 29"/>
          <p:cNvSpPr/>
          <p:nvPr/>
        </p:nvSpPr>
        <p:spPr>
          <a:xfrm rot="10800000">
            <a:off x="6693361" y="2274010"/>
            <a:ext cx="467051" cy="3101804"/>
          </a:xfrm>
          <a:prstGeom prst="bentArrow">
            <a:avLst>
              <a:gd name="adj1" fmla="val 25000"/>
              <a:gd name="adj2" fmla="val 36683"/>
              <a:gd name="adj3" fmla="val 32268"/>
              <a:gd name="adj4" fmla="val 2559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7044" y="5904110"/>
            <a:ext cx="1412333" cy="33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Species </a:t>
            </a:r>
            <a:r>
              <a:rPr lang="nl-NL" dirty="0" err="1" smtClean="0"/>
              <a:t>traits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5765646" y="5003001"/>
            <a:ext cx="874301" cy="58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Organ</a:t>
            </a:r>
          </a:p>
          <a:p>
            <a:r>
              <a:rPr lang="nl-NL" dirty="0" err="1" smtClean="0"/>
              <a:t>traits</a:t>
            </a:r>
            <a:endParaRPr lang="en-GB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832900" y="4678182"/>
            <a:ext cx="0" cy="11693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017044" y="5912493"/>
            <a:ext cx="134507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左右箭头 37"/>
          <p:cNvSpPr/>
          <p:nvPr/>
        </p:nvSpPr>
        <p:spPr>
          <a:xfrm>
            <a:off x="5698392" y="3313944"/>
            <a:ext cx="1267710" cy="257798"/>
          </a:xfrm>
          <a:prstGeom prst="left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6893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左右箭头 37"/>
          <p:cNvSpPr/>
          <p:nvPr/>
        </p:nvSpPr>
        <p:spPr>
          <a:xfrm rot="5400000">
            <a:off x="4065557" y="4056446"/>
            <a:ext cx="844529" cy="269016"/>
          </a:xfrm>
          <a:prstGeom prst="left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6893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1797664" y="325612"/>
            <a:ext cx="1210571" cy="33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Living tree</a:t>
            </a:r>
            <a:endParaRPr lang="zh-CN" alt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438186" y="390575"/>
            <a:ext cx="1143317" cy="33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Dead tree</a:t>
            </a:r>
            <a:endParaRPr lang="zh-CN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815282" y="4678182"/>
            <a:ext cx="1345079" cy="33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Decayed tree</a:t>
            </a:r>
            <a:endParaRPr lang="zh-CN" altLang="en-US" dirty="0"/>
          </a:p>
        </p:txBody>
      </p:sp>
      <p:sp>
        <p:nvSpPr>
          <p:cNvPr id="58" name="Rectangle 57"/>
          <p:cNvSpPr/>
          <p:nvPr/>
        </p:nvSpPr>
        <p:spPr>
          <a:xfrm>
            <a:off x="1331640" y="188640"/>
            <a:ext cx="7632848" cy="6048672"/>
          </a:xfrm>
          <a:prstGeom prst="rect">
            <a:avLst/>
          </a:prstGeom>
          <a:noFill/>
          <a:ln w="38100">
            <a:solidFill>
              <a:srgbClr val="28B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7596336" y="558924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2060"/>
                </a:solidFill>
              </a:rPr>
              <a:t>Site A 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60" name="Picture 3" descr="C:\Users\juanzizuo\Desktop\2012.12.04\图片1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2175" y="1156320"/>
            <a:ext cx="7228576" cy="5585048"/>
          </a:xfrm>
          <a:prstGeom prst="rect">
            <a:avLst/>
          </a:prstGeom>
          <a:noFill/>
        </p:spPr>
      </p:pic>
      <p:sp>
        <p:nvSpPr>
          <p:cNvPr id="64" name="左右箭头 10"/>
          <p:cNvSpPr/>
          <p:nvPr/>
        </p:nvSpPr>
        <p:spPr>
          <a:xfrm rot="19861199">
            <a:off x="7528762" y="6346188"/>
            <a:ext cx="1335607" cy="248637"/>
          </a:xfrm>
          <a:prstGeom prst="left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6893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左右箭头 17"/>
          <p:cNvSpPr/>
          <p:nvPr/>
        </p:nvSpPr>
        <p:spPr>
          <a:xfrm rot="19619101">
            <a:off x="7484233" y="748346"/>
            <a:ext cx="1335607" cy="248637"/>
          </a:xfrm>
          <a:prstGeom prst="left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6893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左右箭头 18"/>
          <p:cNvSpPr/>
          <p:nvPr/>
        </p:nvSpPr>
        <p:spPr>
          <a:xfrm rot="19619101">
            <a:off x="355440" y="604433"/>
            <a:ext cx="1335607" cy="248637"/>
          </a:xfrm>
          <a:prstGeom prst="left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rgbClr val="6893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6156176" y="602302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2060"/>
                </a:solidFill>
              </a:rPr>
              <a:t>Site B </a:t>
            </a: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700922">
            <a:off x="7374449" y="4616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Question 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 rot="20001285">
            <a:off x="7479560" y="606667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Question 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9700922">
            <a:off x="257383" y="29371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Question C</a:t>
            </a:r>
            <a:endParaRPr lang="en-GB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571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 animBg="1"/>
      <p:bldP spid="10" grpId="0"/>
      <p:bldP spid="13" grpId="0" animBg="1"/>
      <p:bldP spid="14" grpId="0" animBg="1"/>
      <p:bldP spid="15" grpId="0" animBg="1"/>
      <p:bldP spid="16" grpId="0"/>
      <p:bldP spid="17" grpId="0"/>
      <p:bldP spid="21" grpId="0"/>
      <p:bldP spid="31" grpId="0"/>
      <p:bldP spid="32" grpId="0"/>
      <p:bldP spid="33" grpId="0"/>
      <p:bldP spid="30" grpId="0" animBg="1"/>
      <p:bldP spid="34" grpId="0"/>
      <p:bldP spid="35" grpId="0"/>
      <p:bldP spid="38" grpId="0" animBg="1"/>
      <p:bldP spid="39" grpId="0" animBg="1"/>
      <p:bldP spid="40" grpId="0"/>
      <p:bldP spid="41" grpId="0"/>
      <p:bldP spid="42" grpId="0"/>
      <p:bldP spid="58" grpId="0" animBg="1"/>
      <p:bldP spid="59" grpId="0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Gezond Ellis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47"/>
            <a:ext cx="8681729" cy="65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8411"/>
            <a:ext cx="5554960" cy="615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80"/>
            <a:ext cx="3600400" cy="239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77" y="1556792"/>
            <a:ext cx="639184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85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5" y="242891"/>
            <a:ext cx="85058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0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413" y="44450"/>
            <a:ext cx="8839200" cy="685800"/>
          </a:xfrm>
          <a:gradFill rotWithShape="1"/>
          <a:ln/>
          <a:extLst>
            <a:ext uri="{91240B29-F687-4F45-9708-019B960494DF}">
              <a14:hiddenLine xmlns:a14="http://schemas.microsoft.com/office/drawing/2010/main" w="9525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nl-NL" sz="2000"/>
              <a:t>Autosomal &amp; Y-chromosome encoded minor H antigens as by August 2009</a:t>
            </a:r>
          </a:p>
        </p:txBody>
      </p:sp>
      <p:sp>
        <p:nvSpPr>
          <p:cNvPr id="2292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280400" cy="5834062"/>
          </a:xfr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CC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nl-NL" altLang="nl-NL" sz="1800" b="1" u="sng">
                <a:solidFill>
                  <a:schemeClr val="bg1"/>
                </a:solidFill>
              </a:rPr>
              <a:t>Autosomal</a:t>
            </a:r>
            <a:r>
              <a:rPr lang="nl-NL" altLang="nl-NL" sz="1800" b="1">
                <a:solidFill>
                  <a:schemeClr val="bg1"/>
                </a:solidFill>
              </a:rPr>
              <a:t>    </a:t>
            </a:r>
            <a:r>
              <a:rPr lang="nl-NL" altLang="nl-NL" sz="1800" b="1" u="sng">
                <a:solidFill>
                  <a:schemeClr val="bg1"/>
                </a:solidFill>
              </a:rPr>
              <a:t>Restriction</a:t>
            </a:r>
            <a:r>
              <a:rPr lang="nl-NL" altLang="nl-NL" sz="1800" b="1">
                <a:solidFill>
                  <a:schemeClr val="bg1"/>
                </a:solidFill>
              </a:rPr>
              <a:t>                  </a:t>
            </a:r>
            <a:r>
              <a:rPr lang="nl-NL" altLang="nl-NL" sz="1800" b="1" u="sng">
                <a:solidFill>
                  <a:schemeClr val="bg1"/>
                </a:solidFill>
              </a:rPr>
              <a:t>Y-chromosome</a:t>
            </a:r>
            <a:r>
              <a:rPr lang="nl-NL" altLang="nl-NL" sz="1800" b="1">
                <a:solidFill>
                  <a:schemeClr val="bg1"/>
                </a:solidFill>
              </a:rPr>
              <a:t>       </a:t>
            </a:r>
            <a:r>
              <a:rPr lang="nl-NL" altLang="nl-NL" sz="1800" b="1" u="sng">
                <a:solidFill>
                  <a:schemeClr val="bg1"/>
                </a:solidFill>
              </a:rPr>
              <a:t>Restriction</a:t>
            </a:r>
            <a:r>
              <a:rPr lang="nl-NL" altLang="nl-NL" sz="1600" b="1" u="sng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nl-NL" altLang="nl-NL" sz="1600" b="1" u="sng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HA-1                  HLA-A2/B60                    USP9Y                         HLA-A1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HA-2                  HLA-A2                            SMCY                          HLA-A2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HA-3                  HLA-A1                            SMCY                          HLA-B7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HA-8                  HLA-A2                            TMSB4Y                      HLA-A33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HB-1                  HLA-A44                          UTY                             HLA-B8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ACC-1               HLA-A24                          UTY                             HLA-B60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ACC-2               HLA-B44                          RPS4Y                        HLA-B52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ACC-6               HLA-B44                          RPS4Y                        HLA-DRB3*0301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UGT2B17          HLA-A29                          DDX3Y-DBY               HLA-DQ5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GT2B17            HLA-B44                           DDX3Y DBY               HLA-DRB1*1501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LRH-1               HLA-B7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SP110               HLA-A3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PANE 1             HLA-A3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C190                 HLA-A2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LB-ECGF-1       HLA-B7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CTSH                HLA-A31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CTSH                HLA-A33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LB-ADIR           HLA-A2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nl-NL" altLang="nl-NL" sz="1600" b="1">
                <a:solidFill>
                  <a:schemeClr val="bg1"/>
                </a:solidFill>
              </a:rPr>
              <a:t>CD19                 HLA-DQA1*05  </a:t>
            </a:r>
            <a:endParaRPr lang="en-GB" altLang="nl-NL" sz="1600" b="1">
              <a:solidFill>
                <a:schemeClr val="bg1"/>
              </a:solidFill>
            </a:endParaRPr>
          </a:p>
        </p:txBody>
      </p:sp>
      <p:sp>
        <p:nvSpPr>
          <p:cNvPr id="2292740" name="Line 4"/>
          <p:cNvSpPr>
            <a:spLocks noChangeShapeType="1"/>
          </p:cNvSpPr>
          <p:nvPr/>
        </p:nvSpPr>
        <p:spPr bwMode="auto">
          <a:xfrm rot="-10800000">
            <a:off x="3563938" y="6381750"/>
            <a:ext cx="358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b="1" smtClean="0">
              <a:solidFill>
                <a:srgbClr val="FFFFFF"/>
              </a:solidFill>
            </a:endParaRPr>
          </a:p>
        </p:txBody>
      </p:sp>
      <p:sp>
        <p:nvSpPr>
          <p:cNvPr id="2292741" name="Line 5"/>
          <p:cNvSpPr>
            <a:spLocks noChangeShapeType="1"/>
          </p:cNvSpPr>
          <p:nvPr/>
        </p:nvSpPr>
        <p:spPr bwMode="auto">
          <a:xfrm rot="-10800000">
            <a:off x="8101013" y="3429000"/>
            <a:ext cx="358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b="1" smtClean="0">
              <a:solidFill>
                <a:srgbClr val="FFFFFF"/>
              </a:solidFill>
            </a:endParaRPr>
          </a:p>
        </p:txBody>
      </p:sp>
      <p:sp>
        <p:nvSpPr>
          <p:cNvPr id="2292742" name="Line 6"/>
          <p:cNvSpPr>
            <a:spLocks noChangeShapeType="1"/>
          </p:cNvSpPr>
          <p:nvPr/>
        </p:nvSpPr>
        <p:spPr bwMode="auto">
          <a:xfrm rot="-10800000">
            <a:off x="7526338" y="3716338"/>
            <a:ext cx="358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b="1" smtClean="0">
              <a:solidFill>
                <a:srgbClr val="FFFFFF"/>
              </a:solidFill>
            </a:endParaRPr>
          </a:p>
        </p:txBody>
      </p:sp>
      <p:sp>
        <p:nvSpPr>
          <p:cNvPr id="2292743" name="Line 7"/>
          <p:cNvSpPr>
            <a:spLocks noChangeShapeType="1"/>
          </p:cNvSpPr>
          <p:nvPr/>
        </p:nvSpPr>
        <p:spPr bwMode="auto">
          <a:xfrm rot="-10800000">
            <a:off x="8101013" y="4005263"/>
            <a:ext cx="3587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69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458200" cy="457200"/>
          </a:xfrm>
        </p:spPr>
        <p:txBody>
          <a:bodyPr/>
          <a:lstStyle/>
          <a:p>
            <a:r>
              <a:rPr lang="en-US" altLang="en-US" sz="2800" b="1" i="1" smtClean="0"/>
              <a:t>Subsidie: Voorbeeld </a:t>
            </a:r>
            <a:r>
              <a:rPr lang="en-US" altLang="nl-NL" sz="2800" i="1" smtClean="0"/>
              <a:t>Referendum Oekraïne</a:t>
            </a:r>
            <a:r>
              <a:rPr lang="nl-NL" altLang="nl-NL" sz="2800" i="1" smtClean="0"/>
              <a:t/>
            </a:r>
            <a:br>
              <a:rPr lang="nl-NL" altLang="nl-NL" sz="2800" i="1" smtClean="0"/>
            </a:br>
            <a:endParaRPr lang="nl-NL" altLang="nl-NL" sz="2800" b="1" i="1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772400" cy="4114800"/>
          </a:xfrm>
        </p:spPr>
        <p:txBody>
          <a:bodyPr/>
          <a:lstStyle/>
          <a:p>
            <a:endParaRPr lang="nl-NL" altLang="nl-NL" sz="1800" smtClean="0">
              <a:hlinkClick r:id=""/>
            </a:endParaRPr>
          </a:p>
          <a:p>
            <a:r>
              <a:rPr lang="nl-NL" altLang="nl-NL" sz="1800" smtClean="0">
                <a:hlinkClick r:id=""/>
              </a:rPr>
              <a:t>http://www.referendum-commissie.nl/subsidie/subsidieregeling/</a:t>
            </a:r>
            <a:endParaRPr lang="nl-NL" altLang="nl-NL" sz="1800" smtClean="0"/>
          </a:p>
          <a:p>
            <a:endParaRPr lang="en-US" altLang="nl-NL" sz="2800" smtClean="0"/>
          </a:p>
          <a:p>
            <a:endParaRPr lang="nl-NL" altLang="nl-NL" sz="2800" smtClean="0"/>
          </a:p>
          <a:p>
            <a:endParaRPr lang="en-US" altLang="nl-NL" sz="2800" smtClean="0"/>
          </a:p>
          <a:p>
            <a:endParaRPr lang="nl-NL" altLang="nl-NL" sz="2800" smtClean="0"/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4962525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8001000" y="64008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AA5676D1-5A2C-4264-A1B6-C80C28872562}" type="slidenum">
              <a:rPr lang="en-US" altLang="nl-NL" sz="2400" smtClean="0">
                <a:solidFill>
                  <a:srgbClr val="000000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24</a:t>
            </a:fld>
            <a:endParaRPr lang="en-US" altLang="nl-NL" sz="2400" smtClean="0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7772400" cy="1143000"/>
          </a:xfrm>
        </p:spPr>
        <p:txBody>
          <a:bodyPr/>
          <a:lstStyle/>
          <a:p>
            <a:r>
              <a:rPr lang="en-US" altLang="nl-NL"/>
              <a:t>Exploit your talents!</a:t>
            </a:r>
          </a:p>
        </p:txBody>
      </p:sp>
      <p:pic>
        <p:nvPicPr>
          <p:cNvPr id="19460" name="Picture 4" descr="lorentz1.gif                                                   0003EEBDMacintosh HD                   BC33685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1079500" cy="1250950"/>
          </a:xfrm>
          <a:prstGeom prst="rect">
            <a:avLst/>
          </a:prstGeom>
          <a:noFill/>
          <a:ln w="28575">
            <a:solidFill>
              <a:srgbClr val="2C1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533400" y="1524000"/>
            <a:ext cx="7086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b="1" smtClean="0">
              <a:solidFill>
                <a:srgbClr val="000000"/>
              </a:solidFill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33400" y="3429000"/>
            <a:ext cx="563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nl-NL" sz="2800" b="1" smtClean="0">
                <a:solidFill>
                  <a:srgbClr val="3A0D00"/>
                </a:solidFill>
              </a:rPr>
              <a:t>How to shake out funding agents!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33400" y="1981200"/>
            <a:ext cx="670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nl-NL" sz="2800" b="1" smtClean="0">
                <a:solidFill>
                  <a:srgbClr val="3A0D00"/>
                </a:solidFill>
              </a:rPr>
              <a:t>How to sell yourself to a search committee!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609600" y="4191000"/>
            <a:ext cx="4800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nl-NL" sz="4800" b="1" smtClean="0">
                <a:solidFill>
                  <a:srgbClr val="D6252A"/>
                </a:solidFill>
              </a:rPr>
              <a:t>How to grab a Spinoza Prize!</a:t>
            </a:r>
            <a:r>
              <a:rPr lang="en-US" altLang="nl-NL" sz="4000" b="1" smtClean="0">
                <a:solidFill>
                  <a:srgbClr val="D6252A"/>
                </a:solidFill>
              </a:rPr>
              <a:t> </a:t>
            </a:r>
          </a:p>
        </p:txBody>
      </p:sp>
      <p:pic>
        <p:nvPicPr>
          <p:cNvPr id="19467" name="Picture 11" descr="RatelbandTsjakka.jpg                                           000CAACAMacintosh HD                   C06AB51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30289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33400" y="2667000"/>
            <a:ext cx="624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nl-NL" sz="2800" b="1" smtClean="0">
                <a:solidFill>
                  <a:srgbClr val="3A0D00"/>
                </a:solidFill>
              </a:rPr>
              <a:t>How to spin your Nature paper!</a:t>
            </a:r>
          </a:p>
        </p:txBody>
      </p:sp>
    </p:spTree>
    <p:extLst>
      <p:ext uri="{BB962C8B-B14F-4D97-AF65-F5344CB8AC3E}">
        <p14:creationId xmlns:p14="http://schemas.microsoft.com/office/powerpoint/2010/main" val="359025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utoUpdateAnimBg="0"/>
      <p:bldP spid="19465" grpId="0" autoUpdateAnimBg="0"/>
      <p:bldP spid="19466" grpId="0" autoUpdateAnimBg="0"/>
      <p:bldP spid="1946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5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0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30" name="Group 2"/>
          <p:cNvGrpSpPr>
            <a:grpSpLocks/>
          </p:cNvGrpSpPr>
          <p:nvPr/>
        </p:nvGrpSpPr>
        <p:grpSpPr bwMode="auto">
          <a:xfrm rot="12451">
            <a:off x="4267200" y="2428875"/>
            <a:ext cx="2768600" cy="2173288"/>
            <a:chOff x="1784" y="1417"/>
            <a:chExt cx="1744" cy="1369"/>
          </a:xfrm>
        </p:grpSpPr>
        <p:sp>
          <p:nvSpPr>
            <p:cNvPr id="278531" name="Freeform 3"/>
            <p:cNvSpPr>
              <a:spLocks/>
            </p:cNvSpPr>
            <p:nvPr/>
          </p:nvSpPr>
          <p:spPr bwMode="auto">
            <a:xfrm rot="1810831">
              <a:off x="1784" y="1718"/>
              <a:ext cx="935" cy="596"/>
            </a:xfrm>
            <a:custGeom>
              <a:avLst/>
              <a:gdLst>
                <a:gd name="T0" fmla="*/ 1728 w 1728"/>
                <a:gd name="T1" fmla="*/ 1152 h 1152"/>
                <a:gd name="T2" fmla="*/ 0 w 1728"/>
                <a:gd name="T3" fmla="*/ 1152 h 1152"/>
                <a:gd name="T4" fmla="*/ 864 w 1728"/>
                <a:gd name="T5" fmla="*/ 0 h 1152"/>
                <a:gd name="T6" fmla="*/ 1728 w 1728"/>
                <a:gd name="T7" fmla="*/ 432 h 1152"/>
                <a:gd name="T8" fmla="*/ 1728 w 1728"/>
                <a:gd name="T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8" h="1152">
                  <a:moveTo>
                    <a:pt x="1728" y="1152"/>
                  </a:moveTo>
                  <a:lnTo>
                    <a:pt x="0" y="1152"/>
                  </a:lnTo>
                  <a:lnTo>
                    <a:pt x="864" y="0"/>
                  </a:lnTo>
                  <a:lnTo>
                    <a:pt x="1728" y="432"/>
                  </a:lnTo>
                  <a:lnTo>
                    <a:pt x="1728" y="1152"/>
                  </a:ln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99CCFF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45"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278532" name="Freeform 4"/>
            <p:cNvSpPr>
              <a:spLocks/>
            </p:cNvSpPr>
            <p:nvPr/>
          </p:nvSpPr>
          <p:spPr bwMode="auto">
            <a:xfrm rot="1810831">
              <a:off x="2591" y="2189"/>
              <a:ext cx="937" cy="597"/>
            </a:xfrm>
            <a:custGeom>
              <a:avLst/>
              <a:gdLst>
                <a:gd name="T0" fmla="*/ 0 w 1728"/>
                <a:gd name="T1" fmla="*/ 1152 h 1152"/>
                <a:gd name="T2" fmla="*/ 1728 w 1728"/>
                <a:gd name="T3" fmla="*/ 1152 h 1152"/>
                <a:gd name="T4" fmla="*/ 864 w 1728"/>
                <a:gd name="T5" fmla="*/ 0 h 1152"/>
                <a:gd name="T6" fmla="*/ 0 w 1728"/>
                <a:gd name="T7" fmla="*/ 432 h 1152"/>
                <a:gd name="T8" fmla="*/ 0 w 1728"/>
                <a:gd name="T9" fmla="*/ 115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8" h="1152">
                  <a:moveTo>
                    <a:pt x="0" y="1152"/>
                  </a:moveTo>
                  <a:lnTo>
                    <a:pt x="1728" y="1152"/>
                  </a:lnTo>
                  <a:lnTo>
                    <a:pt x="864" y="0"/>
                  </a:lnTo>
                  <a:lnTo>
                    <a:pt x="0" y="432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45"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  <p:sp>
          <p:nvSpPr>
            <p:cNvPr id="278533" name="Freeform 5"/>
            <p:cNvSpPr>
              <a:spLocks/>
            </p:cNvSpPr>
            <p:nvPr/>
          </p:nvSpPr>
          <p:spPr bwMode="auto">
            <a:xfrm rot="1810831">
              <a:off x="2435" y="1417"/>
              <a:ext cx="936" cy="820"/>
            </a:xfrm>
            <a:custGeom>
              <a:avLst/>
              <a:gdLst>
                <a:gd name="T0" fmla="*/ 0 w 1728"/>
                <a:gd name="T1" fmla="*/ 1152 h 1584"/>
                <a:gd name="T2" fmla="*/ 864 w 1728"/>
                <a:gd name="T3" fmla="*/ 0 h 1584"/>
                <a:gd name="T4" fmla="*/ 1728 w 1728"/>
                <a:gd name="T5" fmla="*/ 1152 h 1584"/>
                <a:gd name="T6" fmla="*/ 864 w 1728"/>
                <a:gd name="T7" fmla="*/ 1584 h 1584"/>
                <a:gd name="T8" fmla="*/ 0 w 1728"/>
                <a:gd name="T9" fmla="*/ 1152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8" h="1584">
                  <a:moveTo>
                    <a:pt x="0" y="1152"/>
                  </a:moveTo>
                  <a:lnTo>
                    <a:pt x="864" y="0"/>
                  </a:lnTo>
                  <a:lnTo>
                    <a:pt x="1728" y="1152"/>
                  </a:lnTo>
                  <a:lnTo>
                    <a:pt x="864" y="1584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145" fontAlgn="base">
                <a:spcBef>
                  <a:spcPct val="0"/>
                </a:spcBef>
                <a:spcAft>
                  <a:spcPct val="0"/>
                </a:spcAft>
              </a:pPr>
              <a:endParaRPr lang="nl-NL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78535" name="Group 7"/>
          <p:cNvGrpSpPr>
            <a:grpSpLocks/>
          </p:cNvGrpSpPr>
          <p:nvPr/>
        </p:nvGrpSpPr>
        <p:grpSpPr bwMode="auto">
          <a:xfrm>
            <a:off x="1219200" y="2809877"/>
            <a:ext cx="3048000" cy="2417763"/>
            <a:chOff x="240" y="1200"/>
            <a:chExt cx="1920" cy="1523"/>
          </a:xfrm>
        </p:grpSpPr>
        <p:sp>
          <p:nvSpPr>
            <p:cNvPr id="278536" name="Text Box 8"/>
            <p:cNvSpPr txBox="1">
              <a:spLocks noChangeArrowheads="1"/>
            </p:cNvSpPr>
            <p:nvPr/>
          </p:nvSpPr>
          <p:spPr bwMode="auto">
            <a:xfrm>
              <a:off x="432" y="1200"/>
              <a:ext cx="1728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145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nl-NL" sz="2000" b="1">
                  <a:solidFill>
                    <a:srgbClr val="99CC00"/>
                  </a:solidFill>
                </a:rPr>
                <a:t>HIERARCHIST</a:t>
              </a:r>
            </a:p>
          </p:txBody>
        </p:sp>
        <p:grpSp>
          <p:nvGrpSpPr>
            <p:cNvPr id="278537" name="Group 9"/>
            <p:cNvGrpSpPr>
              <a:grpSpLocks/>
            </p:cNvGrpSpPr>
            <p:nvPr/>
          </p:nvGrpSpPr>
          <p:grpSpPr bwMode="auto">
            <a:xfrm>
              <a:off x="672" y="1344"/>
              <a:ext cx="768" cy="672"/>
              <a:chOff x="1344" y="2112"/>
              <a:chExt cx="768" cy="672"/>
            </a:xfrm>
          </p:grpSpPr>
          <p:grpSp>
            <p:nvGrpSpPr>
              <p:cNvPr id="278538" name="Group 10"/>
              <p:cNvGrpSpPr>
                <a:grpSpLocks/>
              </p:cNvGrpSpPr>
              <p:nvPr/>
            </p:nvGrpSpPr>
            <p:grpSpPr bwMode="auto">
              <a:xfrm>
                <a:off x="1344" y="2112"/>
                <a:ext cx="768" cy="672"/>
                <a:chOff x="528" y="2496"/>
                <a:chExt cx="1536" cy="768"/>
              </a:xfrm>
            </p:grpSpPr>
            <p:sp>
              <p:nvSpPr>
                <p:cNvPr id="278539" name="AutoShape 11"/>
                <p:cNvSpPr>
                  <a:spLocks noChangeArrowheads="1"/>
                </p:cNvSpPr>
                <p:nvPr/>
              </p:nvSpPr>
              <p:spPr bwMode="auto">
                <a:xfrm>
                  <a:off x="1488" y="2688"/>
                  <a:ext cx="576" cy="576"/>
                </a:xfrm>
                <a:custGeom>
                  <a:avLst/>
                  <a:gdLst>
                    <a:gd name="G0" fmla="+- 9582 0 0"/>
                    <a:gd name="G1" fmla="+- -10397903 0 0"/>
                    <a:gd name="G2" fmla="+- 0 0 -10397903"/>
                    <a:gd name="T0" fmla="*/ 0 256 1"/>
                    <a:gd name="T1" fmla="*/ 180 256 1"/>
                    <a:gd name="G3" fmla="+- -10397903 T0 T1"/>
                    <a:gd name="T2" fmla="*/ 0 256 1"/>
                    <a:gd name="T3" fmla="*/ 90 256 1"/>
                    <a:gd name="G4" fmla="+- -10397903 T2 T3"/>
                    <a:gd name="G5" fmla="*/ G4 2 1"/>
                    <a:gd name="T4" fmla="*/ 90 256 1"/>
                    <a:gd name="T5" fmla="*/ 0 256 1"/>
                    <a:gd name="G6" fmla="+- -10397903 T4 T5"/>
                    <a:gd name="G7" fmla="*/ G6 2 1"/>
                    <a:gd name="G8" fmla="abs -1039790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582"/>
                    <a:gd name="G18" fmla="*/ 9582 1 2"/>
                    <a:gd name="G19" fmla="+- G18 5400 0"/>
                    <a:gd name="G20" fmla="cos G19 -10397903"/>
                    <a:gd name="G21" fmla="sin G19 -10397903"/>
                    <a:gd name="G22" fmla="+- G20 10800 0"/>
                    <a:gd name="G23" fmla="+- G21 10800 0"/>
                    <a:gd name="G24" fmla="+- 10800 0 G20"/>
                    <a:gd name="G25" fmla="+- 9582 10800 0"/>
                    <a:gd name="G26" fmla="?: G9 G17 G25"/>
                    <a:gd name="G27" fmla="?: G9 0 21600"/>
                    <a:gd name="G28" fmla="cos 10800 -10397903"/>
                    <a:gd name="G29" fmla="sin 10800 -10397903"/>
                    <a:gd name="G30" fmla="sin 9582 -1039790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10397903 G34 0"/>
                    <a:gd name="G36" fmla="?: G6 G35 G31"/>
                    <a:gd name="G37" fmla="+- 21600 0 G36"/>
                    <a:gd name="G38" fmla="?: G4 0 G33"/>
                    <a:gd name="G39" fmla="?: -1039790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1307 w 21600"/>
                    <a:gd name="T15" fmla="*/ 7091 h 21600"/>
                    <a:gd name="T16" fmla="*/ 10800 w 21600"/>
                    <a:gd name="T17" fmla="*/ 1218 h 21600"/>
                    <a:gd name="T18" fmla="*/ 20293 w 21600"/>
                    <a:gd name="T19" fmla="*/ 7091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1875" y="7313"/>
                      </a:moveTo>
                      <a:cubicBezTo>
                        <a:pt x="3311" y="3637"/>
                        <a:pt x="6853" y="1217"/>
                        <a:pt x="10800" y="1218"/>
                      </a:cubicBezTo>
                      <a:cubicBezTo>
                        <a:pt x="14746" y="1218"/>
                        <a:pt x="18288" y="3637"/>
                        <a:pt x="19724" y="7313"/>
                      </a:cubicBezTo>
                      <a:lnTo>
                        <a:pt x="20859" y="6869"/>
                      </a:lnTo>
                      <a:cubicBezTo>
                        <a:pt x="19240" y="2726"/>
                        <a:pt x="15247" y="-1"/>
                        <a:pt x="10799" y="0"/>
                      </a:cubicBezTo>
                      <a:cubicBezTo>
                        <a:pt x="6352" y="0"/>
                        <a:pt x="2359" y="2726"/>
                        <a:pt x="740" y="6869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14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540" name="AutoShape 12"/>
                <p:cNvSpPr>
                  <a:spLocks noChangeArrowheads="1"/>
                </p:cNvSpPr>
                <p:nvPr/>
              </p:nvSpPr>
              <p:spPr bwMode="auto">
                <a:xfrm>
                  <a:off x="528" y="2688"/>
                  <a:ext cx="528" cy="576"/>
                </a:xfrm>
                <a:custGeom>
                  <a:avLst/>
                  <a:gdLst>
                    <a:gd name="G0" fmla="+- 9582 0 0"/>
                    <a:gd name="G1" fmla="+- -10397903 0 0"/>
                    <a:gd name="G2" fmla="+- 0 0 -10397903"/>
                    <a:gd name="T0" fmla="*/ 0 256 1"/>
                    <a:gd name="T1" fmla="*/ 180 256 1"/>
                    <a:gd name="G3" fmla="+- -10397903 T0 T1"/>
                    <a:gd name="T2" fmla="*/ 0 256 1"/>
                    <a:gd name="T3" fmla="*/ 90 256 1"/>
                    <a:gd name="G4" fmla="+- -10397903 T2 T3"/>
                    <a:gd name="G5" fmla="*/ G4 2 1"/>
                    <a:gd name="T4" fmla="*/ 90 256 1"/>
                    <a:gd name="T5" fmla="*/ 0 256 1"/>
                    <a:gd name="G6" fmla="+- -10397903 T4 T5"/>
                    <a:gd name="G7" fmla="*/ G6 2 1"/>
                    <a:gd name="G8" fmla="abs -1039790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582"/>
                    <a:gd name="G18" fmla="*/ 9582 1 2"/>
                    <a:gd name="G19" fmla="+- G18 5400 0"/>
                    <a:gd name="G20" fmla="cos G19 -10397903"/>
                    <a:gd name="G21" fmla="sin G19 -10397903"/>
                    <a:gd name="G22" fmla="+- G20 10800 0"/>
                    <a:gd name="G23" fmla="+- G21 10800 0"/>
                    <a:gd name="G24" fmla="+- 10800 0 G20"/>
                    <a:gd name="G25" fmla="+- 9582 10800 0"/>
                    <a:gd name="G26" fmla="?: G9 G17 G25"/>
                    <a:gd name="G27" fmla="?: G9 0 21600"/>
                    <a:gd name="G28" fmla="cos 10800 -10397903"/>
                    <a:gd name="G29" fmla="sin 10800 -10397903"/>
                    <a:gd name="G30" fmla="sin 9582 -1039790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10397903 G34 0"/>
                    <a:gd name="G36" fmla="?: G6 G35 G31"/>
                    <a:gd name="G37" fmla="+- 21600 0 G36"/>
                    <a:gd name="G38" fmla="?: G4 0 G33"/>
                    <a:gd name="G39" fmla="?: -1039790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1307 w 21600"/>
                    <a:gd name="T15" fmla="*/ 7091 h 21600"/>
                    <a:gd name="T16" fmla="*/ 10800 w 21600"/>
                    <a:gd name="T17" fmla="*/ 1218 h 21600"/>
                    <a:gd name="T18" fmla="*/ 20293 w 21600"/>
                    <a:gd name="T19" fmla="*/ 7091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1875" y="7313"/>
                      </a:moveTo>
                      <a:cubicBezTo>
                        <a:pt x="3311" y="3637"/>
                        <a:pt x="6853" y="1217"/>
                        <a:pt x="10800" y="1218"/>
                      </a:cubicBezTo>
                      <a:cubicBezTo>
                        <a:pt x="14746" y="1218"/>
                        <a:pt x="18288" y="3637"/>
                        <a:pt x="19724" y="7313"/>
                      </a:cubicBezTo>
                      <a:lnTo>
                        <a:pt x="20859" y="6869"/>
                      </a:lnTo>
                      <a:cubicBezTo>
                        <a:pt x="19240" y="2726"/>
                        <a:pt x="15247" y="-1"/>
                        <a:pt x="10799" y="0"/>
                      </a:cubicBezTo>
                      <a:cubicBezTo>
                        <a:pt x="6352" y="0"/>
                        <a:pt x="2359" y="2726"/>
                        <a:pt x="740" y="6869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14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541" name="AutoShape 13"/>
                <p:cNvSpPr>
                  <a:spLocks noChangeArrowheads="1"/>
                </p:cNvSpPr>
                <p:nvPr/>
              </p:nvSpPr>
              <p:spPr bwMode="auto">
                <a:xfrm rot="10800000">
                  <a:off x="1008" y="2496"/>
                  <a:ext cx="528" cy="576"/>
                </a:xfrm>
                <a:custGeom>
                  <a:avLst/>
                  <a:gdLst>
                    <a:gd name="G0" fmla="+- 9582 0 0"/>
                    <a:gd name="G1" fmla="+- -10397903 0 0"/>
                    <a:gd name="G2" fmla="+- 0 0 -10397903"/>
                    <a:gd name="T0" fmla="*/ 0 256 1"/>
                    <a:gd name="T1" fmla="*/ 180 256 1"/>
                    <a:gd name="G3" fmla="+- -10397903 T0 T1"/>
                    <a:gd name="T2" fmla="*/ 0 256 1"/>
                    <a:gd name="T3" fmla="*/ 90 256 1"/>
                    <a:gd name="G4" fmla="+- -10397903 T2 T3"/>
                    <a:gd name="G5" fmla="*/ G4 2 1"/>
                    <a:gd name="T4" fmla="*/ 90 256 1"/>
                    <a:gd name="T5" fmla="*/ 0 256 1"/>
                    <a:gd name="G6" fmla="+- -10397903 T4 T5"/>
                    <a:gd name="G7" fmla="*/ G6 2 1"/>
                    <a:gd name="G8" fmla="abs -10397903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9582"/>
                    <a:gd name="G18" fmla="*/ 9582 1 2"/>
                    <a:gd name="G19" fmla="+- G18 5400 0"/>
                    <a:gd name="G20" fmla="cos G19 -10397903"/>
                    <a:gd name="G21" fmla="sin G19 -10397903"/>
                    <a:gd name="G22" fmla="+- G20 10800 0"/>
                    <a:gd name="G23" fmla="+- G21 10800 0"/>
                    <a:gd name="G24" fmla="+- 10800 0 G20"/>
                    <a:gd name="G25" fmla="+- 9582 10800 0"/>
                    <a:gd name="G26" fmla="?: G9 G17 G25"/>
                    <a:gd name="G27" fmla="?: G9 0 21600"/>
                    <a:gd name="G28" fmla="cos 10800 -10397903"/>
                    <a:gd name="G29" fmla="sin 10800 -10397903"/>
                    <a:gd name="G30" fmla="sin 9582 -10397903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-10397903 G34 0"/>
                    <a:gd name="G36" fmla="?: G6 G35 G31"/>
                    <a:gd name="G37" fmla="+- 21600 0 G36"/>
                    <a:gd name="G38" fmla="?: G4 0 G33"/>
                    <a:gd name="G39" fmla="?: -10397903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1307 w 21600"/>
                    <a:gd name="T15" fmla="*/ 7091 h 21600"/>
                    <a:gd name="T16" fmla="*/ 10800 w 21600"/>
                    <a:gd name="T17" fmla="*/ 1218 h 21600"/>
                    <a:gd name="T18" fmla="*/ 20293 w 21600"/>
                    <a:gd name="T19" fmla="*/ 7091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1875" y="7313"/>
                      </a:moveTo>
                      <a:cubicBezTo>
                        <a:pt x="3311" y="3637"/>
                        <a:pt x="6853" y="1217"/>
                        <a:pt x="10800" y="1218"/>
                      </a:cubicBezTo>
                      <a:cubicBezTo>
                        <a:pt x="14746" y="1218"/>
                        <a:pt x="18288" y="3637"/>
                        <a:pt x="19724" y="7313"/>
                      </a:cubicBezTo>
                      <a:lnTo>
                        <a:pt x="20859" y="6869"/>
                      </a:lnTo>
                      <a:cubicBezTo>
                        <a:pt x="19240" y="2726"/>
                        <a:pt x="15247" y="-1"/>
                        <a:pt x="10799" y="0"/>
                      </a:cubicBezTo>
                      <a:cubicBezTo>
                        <a:pt x="6352" y="0"/>
                        <a:pt x="2359" y="2726"/>
                        <a:pt x="740" y="6869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14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78542" name="Oval 14"/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96" cy="96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45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8543" name="Text Box 15"/>
            <p:cNvSpPr txBox="1">
              <a:spLocks noChangeArrowheads="1"/>
            </p:cNvSpPr>
            <p:nvPr/>
          </p:nvSpPr>
          <p:spPr bwMode="auto">
            <a:xfrm>
              <a:off x="240" y="1920"/>
              <a:ext cx="1872" cy="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00CC00"/>
                  </a:solidFill>
                </a:rPr>
                <a:t>- Nature tolerant within limits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00CC00"/>
                  </a:solidFill>
                </a:rPr>
                <a:t>- Control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00CC00"/>
                  </a:solidFill>
                </a:rPr>
                <a:t>- Stability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00CC00"/>
                  </a:solidFill>
                </a:rPr>
                <a:t>- Risk-accepting</a:t>
              </a:r>
            </a:p>
          </p:txBody>
        </p:sp>
      </p:grpSp>
      <p:grpSp>
        <p:nvGrpSpPr>
          <p:cNvPr id="278544" name="Group 16"/>
          <p:cNvGrpSpPr>
            <a:grpSpLocks/>
          </p:cNvGrpSpPr>
          <p:nvPr/>
        </p:nvGrpSpPr>
        <p:grpSpPr bwMode="auto">
          <a:xfrm>
            <a:off x="3352801" y="4516438"/>
            <a:ext cx="3429000" cy="2036762"/>
            <a:chOff x="1776" y="2448"/>
            <a:chExt cx="2160" cy="1283"/>
          </a:xfrm>
        </p:grpSpPr>
        <p:sp>
          <p:nvSpPr>
            <p:cNvPr id="278545" name="Text Box 17"/>
            <p:cNvSpPr txBox="1">
              <a:spLocks noChangeArrowheads="1"/>
            </p:cNvSpPr>
            <p:nvPr/>
          </p:nvSpPr>
          <p:spPr bwMode="auto">
            <a:xfrm>
              <a:off x="2304" y="2544"/>
              <a:ext cx="1632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145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nl-NL" sz="2000" b="1">
                  <a:solidFill>
                    <a:srgbClr val="3399FF"/>
                  </a:solidFill>
                </a:rPr>
                <a:t>INDIVIDUALIST</a:t>
              </a:r>
              <a:endParaRPr lang="en-GB" altLang="nl-NL" sz="2000" b="1">
                <a:solidFill>
                  <a:srgbClr val="66CCFF"/>
                </a:solidFill>
              </a:endParaRPr>
            </a:p>
          </p:txBody>
        </p:sp>
        <p:grpSp>
          <p:nvGrpSpPr>
            <p:cNvPr id="278546" name="Group 18"/>
            <p:cNvGrpSpPr>
              <a:grpSpLocks/>
            </p:cNvGrpSpPr>
            <p:nvPr/>
          </p:nvGrpSpPr>
          <p:grpSpPr bwMode="auto">
            <a:xfrm>
              <a:off x="2640" y="2448"/>
              <a:ext cx="576" cy="576"/>
              <a:chOff x="3312" y="3504"/>
              <a:chExt cx="576" cy="576"/>
            </a:xfrm>
          </p:grpSpPr>
          <p:sp>
            <p:nvSpPr>
              <p:cNvPr id="278547" name="AutoShape 19"/>
              <p:cNvSpPr>
                <a:spLocks noChangeArrowheads="1"/>
              </p:cNvSpPr>
              <p:nvPr/>
            </p:nvSpPr>
            <p:spPr bwMode="auto">
              <a:xfrm rot="10716432">
                <a:off x="3312" y="3504"/>
                <a:ext cx="576" cy="576"/>
              </a:xfrm>
              <a:custGeom>
                <a:avLst/>
                <a:gdLst>
                  <a:gd name="G0" fmla="+- 9582 0 0"/>
                  <a:gd name="G1" fmla="+- -10397903 0 0"/>
                  <a:gd name="G2" fmla="+- 0 0 -10397903"/>
                  <a:gd name="T0" fmla="*/ 0 256 1"/>
                  <a:gd name="T1" fmla="*/ 180 256 1"/>
                  <a:gd name="G3" fmla="+- -10397903 T0 T1"/>
                  <a:gd name="T2" fmla="*/ 0 256 1"/>
                  <a:gd name="T3" fmla="*/ 90 256 1"/>
                  <a:gd name="G4" fmla="+- -10397903 T2 T3"/>
                  <a:gd name="G5" fmla="*/ G4 2 1"/>
                  <a:gd name="T4" fmla="*/ 90 256 1"/>
                  <a:gd name="T5" fmla="*/ 0 256 1"/>
                  <a:gd name="G6" fmla="+- -10397903 T4 T5"/>
                  <a:gd name="G7" fmla="*/ G6 2 1"/>
                  <a:gd name="G8" fmla="abs -10397903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582"/>
                  <a:gd name="G18" fmla="*/ 9582 1 2"/>
                  <a:gd name="G19" fmla="+- G18 5400 0"/>
                  <a:gd name="G20" fmla="cos G19 -10397903"/>
                  <a:gd name="G21" fmla="sin G19 -10397903"/>
                  <a:gd name="G22" fmla="+- G20 10800 0"/>
                  <a:gd name="G23" fmla="+- G21 10800 0"/>
                  <a:gd name="G24" fmla="+- 10800 0 G20"/>
                  <a:gd name="G25" fmla="+- 9582 10800 0"/>
                  <a:gd name="G26" fmla="?: G9 G17 G25"/>
                  <a:gd name="G27" fmla="?: G9 0 21600"/>
                  <a:gd name="G28" fmla="cos 10800 -10397903"/>
                  <a:gd name="G29" fmla="sin 10800 -10397903"/>
                  <a:gd name="G30" fmla="sin 9582 -10397903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397903 G34 0"/>
                  <a:gd name="G36" fmla="?: G6 G35 G31"/>
                  <a:gd name="G37" fmla="+- 21600 0 G36"/>
                  <a:gd name="G38" fmla="?: G4 0 G33"/>
                  <a:gd name="G39" fmla="?: -10397903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307 w 21600"/>
                  <a:gd name="T15" fmla="*/ 7091 h 21600"/>
                  <a:gd name="T16" fmla="*/ 10800 w 21600"/>
                  <a:gd name="T17" fmla="*/ 1218 h 21600"/>
                  <a:gd name="T18" fmla="*/ 20293 w 21600"/>
                  <a:gd name="T19" fmla="*/ 709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875" y="7313"/>
                    </a:moveTo>
                    <a:cubicBezTo>
                      <a:pt x="3311" y="3637"/>
                      <a:pt x="6853" y="1217"/>
                      <a:pt x="10800" y="1218"/>
                    </a:cubicBezTo>
                    <a:cubicBezTo>
                      <a:pt x="14746" y="1218"/>
                      <a:pt x="18288" y="3637"/>
                      <a:pt x="19724" y="7313"/>
                    </a:cubicBezTo>
                    <a:lnTo>
                      <a:pt x="20859" y="6869"/>
                    </a:lnTo>
                    <a:cubicBezTo>
                      <a:pt x="19240" y="2726"/>
                      <a:pt x="15247" y="-1"/>
                      <a:pt x="10799" y="0"/>
                    </a:cubicBezTo>
                    <a:cubicBezTo>
                      <a:pt x="6352" y="0"/>
                      <a:pt x="2359" y="2726"/>
                      <a:pt x="740" y="6869"/>
                    </a:cubicBezTo>
                    <a:close/>
                  </a:path>
                </a:pathLst>
              </a:cu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45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48" name="Oval 20"/>
              <p:cNvSpPr>
                <a:spLocks noChangeArrowheads="1"/>
              </p:cNvSpPr>
              <p:nvPr/>
            </p:nvSpPr>
            <p:spPr bwMode="auto">
              <a:xfrm>
                <a:off x="3552" y="3936"/>
                <a:ext cx="96" cy="96"/>
              </a:xfrm>
              <a:prstGeom prst="ellipse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45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8549" name="Text Box 21"/>
            <p:cNvSpPr txBox="1">
              <a:spLocks noChangeArrowheads="1"/>
            </p:cNvSpPr>
            <p:nvPr/>
          </p:nvSpPr>
          <p:spPr bwMode="auto">
            <a:xfrm>
              <a:off x="1776" y="2928"/>
              <a:ext cx="1824" cy="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3333CC"/>
                  </a:solidFill>
                </a:rPr>
                <a:t>- Nature robust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3333CC"/>
                  </a:solidFill>
                </a:rPr>
                <a:t>- Adaptation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3333CC"/>
                  </a:solidFill>
                </a:rPr>
                <a:t>- Growth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3333CC"/>
                  </a:solidFill>
                </a:rPr>
                <a:t>- Risk-seeking</a:t>
              </a:r>
            </a:p>
          </p:txBody>
        </p:sp>
      </p:grpSp>
      <p:grpSp>
        <p:nvGrpSpPr>
          <p:cNvPr id="278550" name="Group 22"/>
          <p:cNvGrpSpPr>
            <a:grpSpLocks/>
          </p:cNvGrpSpPr>
          <p:nvPr/>
        </p:nvGrpSpPr>
        <p:grpSpPr bwMode="auto">
          <a:xfrm>
            <a:off x="6705600" y="2505081"/>
            <a:ext cx="3276600" cy="2417763"/>
            <a:chOff x="3696" y="1008"/>
            <a:chExt cx="2064" cy="1523"/>
          </a:xfrm>
        </p:grpSpPr>
        <p:sp>
          <p:nvSpPr>
            <p:cNvPr id="278551" name="Text Box 23"/>
            <p:cNvSpPr txBox="1">
              <a:spLocks noChangeArrowheads="1"/>
            </p:cNvSpPr>
            <p:nvPr/>
          </p:nvSpPr>
          <p:spPr bwMode="auto">
            <a:xfrm>
              <a:off x="3696" y="1008"/>
              <a:ext cx="2064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145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nl-NL" sz="2000" b="1">
                  <a:solidFill>
                    <a:srgbClr val="FF2323"/>
                  </a:solidFill>
                </a:rPr>
                <a:t>EGALITARIAN</a:t>
              </a:r>
              <a:endParaRPr lang="en-GB" altLang="nl-NL" b="1">
                <a:solidFill>
                  <a:srgbClr val="000000"/>
                </a:solidFill>
              </a:endParaRPr>
            </a:p>
          </p:txBody>
        </p:sp>
        <p:grpSp>
          <p:nvGrpSpPr>
            <p:cNvPr id="278552" name="Group 24"/>
            <p:cNvGrpSpPr>
              <a:grpSpLocks/>
            </p:cNvGrpSpPr>
            <p:nvPr/>
          </p:nvGrpSpPr>
          <p:grpSpPr bwMode="auto">
            <a:xfrm>
              <a:off x="3792" y="1248"/>
              <a:ext cx="576" cy="672"/>
              <a:chOff x="4656" y="1536"/>
              <a:chExt cx="576" cy="672"/>
            </a:xfrm>
          </p:grpSpPr>
          <p:sp>
            <p:nvSpPr>
              <p:cNvPr id="278553" name="AutoShape 25"/>
              <p:cNvSpPr>
                <a:spLocks noChangeArrowheads="1"/>
              </p:cNvSpPr>
              <p:nvPr/>
            </p:nvSpPr>
            <p:spPr bwMode="auto">
              <a:xfrm>
                <a:off x="4656" y="1632"/>
                <a:ext cx="576" cy="576"/>
              </a:xfrm>
              <a:custGeom>
                <a:avLst/>
                <a:gdLst>
                  <a:gd name="G0" fmla="+- 9582 0 0"/>
                  <a:gd name="G1" fmla="+- -10397903 0 0"/>
                  <a:gd name="G2" fmla="+- 0 0 -10397903"/>
                  <a:gd name="T0" fmla="*/ 0 256 1"/>
                  <a:gd name="T1" fmla="*/ 180 256 1"/>
                  <a:gd name="G3" fmla="+- -10397903 T0 T1"/>
                  <a:gd name="T2" fmla="*/ 0 256 1"/>
                  <a:gd name="T3" fmla="*/ 90 256 1"/>
                  <a:gd name="G4" fmla="+- -10397903 T2 T3"/>
                  <a:gd name="G5" fmla="*/ G4 2 1"/>
                  <a:gd name="T4" fmla="*/ 90 256 1"/>
                  <a:gd name="T5" fmla="*/ 0 256 1"/>
                  <a:gd name="G6" fmla="+- -10397903 T4 T5"/>
                  <a:gd name="G7" fmla="*/ G6 2 1"/>
                  <a:gd name="G8" fmla="abs -10397903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9582"/>
                  <a:gd name="G18" fmla="*/ 9582 1 2"/>
                  <a:gd name="G19" fmla="+- G18 5400 0"/>
                  <a:gd name="G20" fmla="cos G19 -10397903"/>
                  <a:gd name="G21" fmla="sin G19 -10397903"/>
                  <a:gd name="G22" fmla="+- G20 10800 0"/>
                  <a:gd name="G23" fmla="+- G21 10800 0"/>
                  <a:gd name="G24" fmla="+- 10800 0 G20"/>
                  <a:gd name="G25" fmla="+- 9582 10800 0"/>
                  <a:gd name="G26" fmla="?: G9 G17 G25"/>
                  <a:gd name="G27" fmla="?: G9 0 21600"/>
                  <a:gd name="G28" fmla="cos 10800 -10397903"/>
                  <a:gd name="G29" fmla="sin 10800 -10397903"/>
                  <a:gd name="G30" fmla="sin 9582 -10397903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0397903 G34 0"/>
                  <a:gd name="G36" fmla="?: G6 G35 G31"/>
                  <a:gd name="G37" fmla="+- 21600 0 G36"/>
                  <a:gd name="G38" fmla="?: G4 0 G33"/>
                  <a:gd name="G39" fmla="?: -10397903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1307 w 21600"/>
                  <a:gd name="T15" fmla="*/ 7091 h 21600"/>
                  <a:gd name="T16" fmla="*/ 10800 w 21600"/>
                  <a:gd name="T17" fmla="*/ 1218 h 21600"/>
                  <a:gd name="T18" fmla="*/ 20293 w 21600"/>
                  <a:gd name="T19" fmla="*/ 709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875" y="7313"/>
                    </a:moveTo>
                    <a:cubicBezTo>
                      <a:pt x="3311" y="3637"/>
                      <a:pt x="6853" y="1217"/>
                      <a:pt x="10800" y="1218"/>
                    </a:cubicBezTo>
                    <a:cubicBezTo>
                      <a:pt x="14746" y="1218"/>
                      <a:pt x="18288" y="3637"/>
                      <a:pt x="19724" y="7313"/>
                    </a:cubicBezTo>
                    <a:lnTo>
                      <a:pt x="20859" y="6869"/>
                    </a:lnTo>
                    <a:cubicBezTo>
                      <a:pt x="19240" y="2726"/>
                      <a:pt x="15247" y="-1"/>
                      <a:pt x="10799" y="0"/>
                    </a:cubicBezTo>
                    <a:cubicBezTo>
                      <a:pt x="6352" y="0"/>
                      <a:pt x="2359" y="2726"/>
                      <a:pt x="740" y="6869"/>
                    </a:cubicBezTo>
                    <a:close/>
                  </a:path>
                </a:pathLst>
              </a:custGeom>
              <a:solidFill>
                <a:srgbClr val="FF232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45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554" name="Oval 26"/>
              <p:cNvSpPr>
                <a:spLocks noChangeArrowheads="1"/>
              </p:cNvSpPr>
              <p:nvPr/>
            </p:nvSpPr>
            <p:spPr bwMode="auto">
              <a:xfrm>
                <a:off x="4896" y="1536"/>
                <a:ext cx="96" cy="96"/>
              </a:xfrm>
              <a:prstGeom prst="ellipse">
                <a:avLst/>
              </a:prstGeom>
              <a:solidFill>
                <a:srgbClr val="FF23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145"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8555" name="Text Box 27"/>
            <p:cNvSpPr txBox="1">
              <a:spLocks noChangeArrowheads="1"/>
            </p:cNvSpPr>
            <p:nvPr/>
          </p:nvSpPr>
          <p:spPr bwMode="auto">
            <a:xfrm>
              <a:off x="3840" y="1728"/>
              <a:ext cx="1920" cy="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FF0000"/>
                  </a:solidFill>
                </a:rPr>
                <a:t>- Nature fragile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FF0000"/>
                  </a:solidFill>
                </a:rPr>
                <a:t>- Prevention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FF0000"/>
                  </a:solidFill>
                </a:rPr>
                <a:t>- Equity and equality</a:t>
              </a:r>
            </a:p>
            <a:p>
              <a:pPr defTabSz="914145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nl-NL">
                  <a:solidFill>
                    <a:srgbClr val="FF0000"/>
                  </a:solidFill>
                </a:rPr>
                <a:t>- Risk aversion</a:t>
              </a:r>
            </a:p>
          </p:txBody>
        </p:sp>
      </p:grpSp>
      <p:sp>
        <p:nvSpPr>
          <p:cNvPr id="278556" name="Text Box 28"/>
          <p:cNvSpPr txBox="1">
            <a:spLocks noChangeArrowheads="1"/>
          </p:cNvSpPr>
          <p:nvPr/>
        </p:nvSpPr>
        <p:spPr bwMode="auto">
          <a:xfrm>
            <a:off x="533400" y="1371600"/>
            <a:ext cx="8610600" cy="120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8" rIns="91414" bIns="45708">
            <a:spAutoFit/>
          </a:bodyPr>
          <a:lstStyle/>
          <a:p>
            <a:pPr defTabSz="91414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nl-NL" sz="2400">
                <a:solidFill>
                  <a:srgbClr val="000000"/>
                </a:solidFill>
              </a:rPr>
              <a:t>“A consistent and coherent description of the perceptual screen through which people interpret the world, and which guides them in acting”</a:t>
            </a:r>
          </a:p>
        </p:txBody>
      </p:sp>
      <p:sp>
        <p:nvSpPr>
          <p:cNvPr id="278557" name="Rectangle 29"/>
          <p:cNvSpPr>
            <a:spLocks noChangeArrowheads="1"/>
          </p:cNvSpPr>
          <p:nvPr/>
        </p:nvSpPr>
        <p:spPr bwMode="auto">
          <a:xfrm>
            <a:off x="457200" y="228600"/>
            <a:ext cx="868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8" rIns="91414" bIns="45708" anchor="ctr"/>
          <a:lstStyle>
            <a:lvl1pPr algn="ctr"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914145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3600" b="1">
                <a:solidFill>
                  <a:srgbClr val="000000"/>
                </a:solidFill>
              </a:rPr>
              <a:t>WHAT IS A PERSPECTIVE?</a:t>
            </a:r>
            <a:br>
              <a:rPr lang="en-US" altLang="nl-NL" sz="3600" b="1">
                <a:solidFill>
                  <a:srgbClr val="000000"/>
                </a:solidFill>
              </a:rPr>
            </a:br>
            <a:r>
              <a:rPr lang="en-GB" altLang="nl-NL" sz="2800" b="1">
                <a:solidFill>
                  <a:srgbClr val="000000"/>
                </a:solidFill>
              </a:rPr>
              <a:t>(from Cultural Theory)</a:t>
            </a:r>
            <a:endParaRPr lang="nl-NL" altLang="nl-NL" sz="2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149225"/>
            <a:ext cx="8943975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8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" y="2852738"/>
            <a:ext cx="1358900" cy="3664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07" tIns="47154" rIns="94307" bIns="47154">
            <a:spAutoFit/>
          </a:bodyPr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2002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79390" y="1484348"/>
            <a:ext cx="1316037" cy="41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07" tIns="47154" rIns="94307" bIns="47154">
            <a:spAutoFit/>
          </a:bodyPr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1992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042988" y="1484313"/>
            <a:ext cx="5975350" cy="4318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UN Framework Convention on Climate Change</a:t>
            </a:r>
            <a:r>
              <a:rPr lang="ja-JP" altLang="en-US" sz="16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（</a:t>
            </a: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UNFCCC</a:t>
            </a:r>
            <a:r>
              <a:rPr lang="ja-JP" altLang="en-US" sz="16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）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900115" y="2852774"/>
            <a:ext cx="5243512" cy="3587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Japan ratified the Kyoto Protocol</a:t>
            </a:r>
          </a:p>
        </p:txBody>
      </p:sp>
      <p:sp useBgFill="1"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50825" y="2060611"/>
            <a:ext cx="1360488" cy="41402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07" tIns="47154" rIns="94307" bIns="47154">
            <a:spAutoFit/>
          </a:bodyPr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1997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042995" y="2060577"/>
            <a:ext cx="2530475" cy="42703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Kyoto Protocol (COP3)</a:t>
            </a:r>
          </a:p>
        </p:txBody>
      </p:sp>
      <p:sp useBgFill="1"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0" y="3284538"/>
            <a:ext cx="1284288" cy="3664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07" tIns="47154" rIns="94307" bIns="47154">
            <a:spAutoFit/>
          </a:bodyPr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2004</a:t>
            </a:r>
          </a:p>
        </p:txBody>
      </p:sp>
      <p:sp useBgFill="1"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7" y="5084763"/>
            <a:ext cx="1285875" cy="3664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07" tIns="47154" rIns="94307" bIns="47154">
            <a:spAutoFit/>
          </a:bodyPr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2005</a:t>
            </a:r>
          </a:p>
        </p:txBody>
      </p:sp>
      <p:sp>
        <p:nvSpPr>
          <p:cNvPr id="89098" name="AutoShape 10"/>
          <p:cNvSpPr>
            <a:spLocks noChangeArrowheads="1"/>
          </p:cNvSpPr>
          <p:nvPr/>
        </p:nvSpPr>
        <p:spPr bwMode="auto">
          <a:xfrm>
            <a:off x="971551" y="3284544"/>
            <a:ext cx="3944938" cy="43497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</a:rPr>
              <a:t>Russian ratification to KP (November)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900113" y="5661025"/>
            <a:ext cx="7632700" cy="5349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</a:rPr>
              <a:t>UNFCCC COP</a:t>
            </a:r>
            <a:r>
              <a:rPr lang="ja-JP" altLang="en-US" sz="1600" b="1">
                <a:solidFill>
                  <a:srgbClr val="000000"/>
                </a:solidFill>
                <a:latin typeface="Tahoma" pitchFamily="34" charset="0"/>
              </a:rPr>
              <a:t>／</a:t>
            </a: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</a:rPr>
              <a:t>MOP1 (Nov. – Dec.)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</a:rPr>
              <a:t>Starting the debate over beyond first commitment period of the Kyoto Protocol</a:t>
            </a:r>
            <a:endParaRPr lang="en-US" altLang="ja-JP" sz="1100" b="1">
              <a:solidFill>
                <a:srgbClr val="000000"/>
              </a:solidFill>
              <a:latin typeface="Tahoma" pitchFamily="34" charset="0"/>
              <a:ea typeface="ＭＳ ゴシック" pitchFamily="49" charset="-128"/>
            </a:endParaRPr>
          </a:p>
        </p:txBody>
      </p:sp>
      <p:sp useBgFill="1"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" y="6308725"/>
            <a:ext cx="2390775" cy="3664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07" tIns="47154" rIns="94307" bIns="47154">
            <a:spAutoFit/>
          </a:bodyPr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2008</a:t>
            </a:r>
            <a:r>
              <a:rPr lang="ja-JP" altLang="en-US" sz="2000" b="1">
                <a:solidFill>
                  <a:srgbClr val="000000"/>
                </a:solidFill>
                <a:latin typeface="Tahoma" pitchFamily="34" charset="0"/>
              </a:rPr>
              <a:t>－</a:t>
            </a:r>
            <a:r>
              <a:rPr lang="en-US" altLang="ja-JP" sz="2000" b="1">
                <a:solidFill>
                  <a:srgbClr val="000000"/>
                </a:solidFill>
                <a:latin typeface="Tahoma" pitchFamily="34" charset="0"/>
              </a:rPr>
              <a:t>2012</a:t>
            </a: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2109790" y="6256374"/>
            <a:ext cx="3305175" cy="43338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</a:rPr>
              <a:t>First Commitment Period</a:t>
            </a:r>
          </a:p>
        </p:txBody>
      </p:sp>
      <p:sp>
        <p:nvSpPr>
          <p:cNvPr id="8206" name="AutoShape 14"/>
          <p:cNvSpPr>
            <a:spLocks noChangeArrowheads="1"/>
          </p:cNvSpPr>
          <p:nvPr/>
        </p:nvSpPr>
        <p:spPr bwMode="auto">
          <a:xfrm>
            <a:off x="6516707" y="2852772"/>
            <a:ext cx="2357437" cy="503237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New Climate Change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Policy Programme</a:t>
            </a:r>
          </a:p>
        </p:txBody>
      </p:sp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6156331" y="4797425"/>
            <a:ext cx="2987675" cy="71278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</a:rPr>
              <a:t>KyotoProtocol Target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</a:rPr>
              <a:t>Achievement Plan</a:t>
            </a:r>
            <a:r>
              <a:rPr lang="en-US" altLang="ja-JP" sz="1600">
                <a:solidFill>
                  <a:srgbClr val="000000"/>
                </a:solidFill>
                <a:latin typeface="Tahoma" pitchFamily="34" charset="0"/>
              </a:rPr>
              <a:t> (28 April)</a:t>
            </a:r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6084907" y="3357563"/>
            <a:ext cx="2547937" cy="4127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2004</a:t>
            </a:r>
            <a:r>
              <a:rPr lang="ja-JP" altLang="en-US" sz="14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：</a:t>
            </a:r>
            <a:r>
              <a:rPr lang="en-US" altLang="ja-JP" sz="1400" b="1">
                <a:solidFill>
                  <a:srgbClr val="000000"/>
                </a:solidFill>
                <a:latin typeface="Tahoma" pitchFamily="34" charset="0"/>
                <a:ea typeface="ＭＳ ゴシック" pitchFamily="49" charset="-128"/>
              </a:rPr>
              <a:t>Programme review</a:t>
            </a:r>
            <a:endParaRPr lang="en-US" altLang="ja-JP" sz="1400">
              <a:solidFill>
                <a:srgbClr val="000000"/>
              </a:solidFill>
              <a:latin typeface="Tahoma" pitchFamily="34" charset="0"/>
              <a:ea typeface="ＭＳ ゴシック" pitchFamily="49" charset="-128"/>
            </a:endParaRP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971561" y="5013325"/>
            <a:ext cx="4824413" cy="43815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4307" tIns="47154" rIns="94307" bIns="47154" anchor="ctr"/>
          <a:lstStyle>
            <a:lvl1pPr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defTabSz="9461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>
                <a:solidFill>
                  <a:srgbClr val="000000"/>
                </a:solidFill>
                <a:latin typeface="Tahoma" pitchFamily="34" charset="0"/>
              </a:rPr>
              <a:t>Kyoto Protocol Entry into Force (16 February)</a:t>
            </a: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5724528" y="5229225"/>
            <a:ext cx="431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9" tIns="45246" rIns="90489" bIns="45246" anchor="ctr"/>
          <a:lstStyle/>
          <a:p>
            <a:pPr defTabSz="914145" fontAlgn="base">
              <a:spcBef>
                <a:spcPct val="0"/>
              </a:spcBef>
              <a:spcAft>
                <a:spcPct val="0"/>
              </a:spcAft>
            </a:pPr>
            <a:endParaRPr kumimoji="1" lang="nl-NL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565151" y="155973"/>
            <a:ext cx="5595938" cy="1316901"/>
          </a:xfrm>
          <a:prstGeom prst="horizontalScroll">
            <a:avLst>
              <a:gd name="adj" fmla="val 18218"/>
            </a:avLst>
          </a:prstGeom>
          <a:gradFill rotWithShape="0">
            <a:gsLst>
              <a:gs pos="0">
                <a:srgbClr val="2F765E"/>
              </a:gs>
              <a:gs pos="50000">
                <a:srgbClr val="66FFCC"/>
              </a:gs>
              <a:gs pos="100000">
                <a:srgbClr val="2F765E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213" tIns="45605" rIns="91213" bIns="45605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defTabSz="914145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>
                <a:solidFill>
                  <a:srgbClr val="000000"/>
                </a:solidFill>
                <a:latin typeface="Tahoma" pitchFamily="34" charset="0"/>
              </a:rPr>
              <a:t>Climate Regime</a:t>
            </a:r>
            <a:br>
              <a:rPr lang="en-US" altLang="ja-JP" sz="2400" b="1">
                <a:solidFill>
                  <a:srgbClr val="000000"/>
                </a:solidFill>
                <a:latin typeface="Tahoma" pitchFamily="34" charset="0"/>
              </a:rPr>
            </a:b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Emerging New Phase</a:t>
            </a:r>
          </a:p>
        </p:txBody>
      </p:sp>
      <p:pic>
        <p:nvPicPr>
          <p:cNvPr id="8212" name="Picture 20" descr="京都会議400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3328" y="63505"/>
            <a:ext cx="2681288" cy="1781175"/>
          </a:xfrm>
          <a:noFill/>
        </p:spPr>
      </p:pic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1042988" y="3716342"/>
            <a:ext cx="734536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defTabSz="914145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altLang="ja-JP" sz="1600">
                <a:solidFill>
                  <a:srgbClr val="000000"/>
                </a:solidFill>
                <a:latin typeface="Tahoma" pitchFamily="34" charset="0"/>
              </a:rPr>
              <a:t>Not less than 55 Parties to the convention</a:t>
            </a:r>
          </a:p>
          <a:p>
            <a:pPr defTabSz="914145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ja-JP" sz="1600">
                <a:solidFill>
                  <a:srgbClr val="000000"/>
                </a:solidFill>
                <a:latin typeface="Tahoma" pitchFamily="34" charset="0"/>
              </a:rPr>
              <a:t> And incorporating Annex I (industrialized countries) parties which accounted in total for at least 55 % of the total CO2 emissions of Annex I parties for 1990</a:t>
            </a:r>
          </a:p>
        </p:txBody>
      </p:sp>
      <p:sp>
        <p:nvSpPr>
          <p:cNvPr id="89110" name="AutoShape 22"/>
          <p:cNvSpPr>
            <a:spLocks noChangeArrowheads="1"/>
          </p:cNvSpPr>
          <p:nvPr/>
        </p:nvSpPr>
        <p:spPr bwMode="auto">
          <a:xfrm>
            <a:off x="3635381" y="2349500"/>
            <a:ext cx="4321175" cy="431800"/>
          </a:xfrm>
          <a:prstGeom prst="leftArrowCallout">
            <a:avLst>
              <a:gd name="adj1" fmla="val 25000"/>
              <a:gd name="adj2" fmla="val 25000"/>
              <a:gd name="adj3" fmla="val 106513"/>
              <a:gd name="adj4" fmla="val 73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4" tIns="45708" rIns="91414" bIns="45708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defTabSz="91414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  <a:latin typeface="Tahoma" pitchFamily="34" charset="0"/>
              </a:rPr>
              <a:t>US decided not to ratify the KP</a:t>
            </a:r>
          </a:p>
        </p:txBody>
      </p:sp>
      <p:sp>
        <p:nvSpPr>
          <p:cNvPr id="89111" name="Oval 23"/>
          <p:cNvSpPr>
            <a:spLocks noChangeArrowheads="1"/>
          </p:cNvSpPr>
          <p:nvPr/>
        </p:nvSpPr>
        <p:spPr bwMode="auto">
          <a:xfrm>
            <a:off x="2484457" y="1341438"/>
            <a:ext cx="3455987" cy="1223962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4" tIns="45708" rIns="91414" bIns="45708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defTabSz="91414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Agenda Setting</a:t>
            </a:r>
          </a:p>
        </p:txBody>
      </p:sp>
      <p:sp>
        <p:nvSpPr>
          <p:cNvPr id="89112" name="Oval 24"/>
          <p:cNvSpPr>
            <a:spLocks noChangeArrowheads="1"/>
          </p:cNvSpPr>
          <p:nvPr/>
        </p:nvSpPr>
        <p:spPr bwMode="auto">
          <a:xfrm>
            <a:off x="2484457" y="3357565"/>
            <a:ext cx="3455987" cy="1223962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4" tIns="45708" rIns="91414" bIns="45708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defTabSz="91414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Negotiation</a:t>
            </a:r>
          </a:p>
        </p:txBody>
      </p:sp>
      <p:sp>
        <p:nvSpPr>
          <p:cNvPr id="89113" name="Oval 25"/>
          <p:cNvSpPr>
            <a:spLocks noChangeArrowheads="1"/>
          </p:cNvSpPr>
          <p:nvPr/>
        </p:nvSpPr>
        <p:spPr bwMode="auto">
          <a:xfrm>
            <a:off x="5148280" y="5373688"/>
            <a:ext cx="3455987" cy="1223962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4" tIns="45708" rIns="91414" bIns="45708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defTabSz="91414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Implementation</a:t>
            </a:r>
          </a:p>
        </p:txBody>
      </p:sp>
      <p:sp>
        <p:nvSpPr>
          <p:cNvPr id="89114" name="Oval 26"/>
          <p:cNvSpPr>
            <a:spLocks noChangeArrowheads="1"/>
          </p:cNvSpPr>
          <p:nvPr/>
        </p:nvSpPr>
        <p:spPr bwMode="auto">
          <a:xfrm>
            <a:off x="684230" y="5373688"/>
            <a:ext cx="3455987" cy="1223962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4" tIns="45708" rIns="91414" bIns="45708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defTabSz="91414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000000"/>
                </a:solidFill>
                <a:latin typeface="Tahoma" pitchFamily="34" charset="0"/>
              </a:rPr>
              <a:t>New Phase of Negotiation</a:t>
            </a:r>
          </a:p>
        </p:txBody>
      </p:sp>
      <p:sp>
        <p:nvSpPr>
          <p:cNvPr id="89115" name="AutoShape 27"/>
          <p:cNvSpPr>
            <a:spLocks noChangeArrowheads="1"/>
          </p:cNvSpPr>
          <p:nvPr/>
        </p:nvSpPr>
        <p:spPr bwMode="auto">
          <a:xfrm>
            <a:off x="3779840" y="2636838"/>
            <a:ext cx="1009650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4" tIns="45708" rIns="91414" bIns="45708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defTabSz="914145"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9116" name="AutoShape 28"/>
          <p:cNvSpPr>
            <a:spLocks noChangeArrowheads="1"/>
          </p:cNvSpPr>
          <p:nvPr/>
        </p:nvSpPr>
        <p:spPr bwMode="auto">
          <a:xfrm>
            <a:off x="6084888" y="4652965"/>
            <a:ext cx="1009650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4" tIns="45708" rIns="91414" bIns="45708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defTabSz="914145"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9117" name="AutoShape 29"/>
          <p:cNvSpPr>
            <a:spLocks noChangeArrowheads="1"/>
          </p:cNvSpPr>
          <p:nvPr/>
        </p:nvSpPr>
        <p:spPr bwMode="auto">
          <a:xfrm>
            <a:off x="2051052" y="4652965"/>
            <a:ext cx="1009650" cy="5762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4" tIns="45708" rIns="91414" bIns="45708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defTabSz="914145"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9118" name="AutoShape 30"/>
          <p:cNvSpPr>
            <a:spLocks noChangeArrowheads="1"/>
          </p:cNvSpPr>
          <p:nvPr/>
        </p:nvSpPr>
        <p:spPr bwMode="auto">
          <a:xfrm>
            <a:off x="4932382" y="4797461"/>
            <a:ext cx="2592387" cy="576263"/>
          </a:xfrm>
          <a:prstGeom prst="cloudCallout">
            <a:avLst>
              <a:gd name="adj1" fmla="val -54838"/>
              <a:gd name="adj2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4" tIns="45708" rIns="91414" bIns="45708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48" charset="-128"/>
              </a:defRPr>
            </a:lvl9pPr>
          </a:lstStyle>
          <a:p>
            <a:pPr algn="ctr" defTabSz="91414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latin typeface="Tahoma" pitchFamily="34" charset="0"/>
              </a:rPr>
              <a:t>APP </a:t>
            </a:r>
            <a:r>
              <a:rPr lang="en-US" altLang="ja-JP">
                <a:solidFill>
                  <a:srgbClr val="000000"/>
                </a:solidFill>
                <a:latin typeface="Tahoma" pitchFamily="34" charset="0"/>
              </a:rPr>
              <a:t>(July ’05)</a:t>
            </a:r>
          </a:p>
        </p:txBody>
      </p:sp>
    </p:spTree>
    <p:extLst>
      <p:ext uri="{BB962C8B-B14F-4D97-AF65-F5344CB8AC3E}">
        <p14:creationId xmlns:p14="http://schemas.microsoft.com/office/powerpoint/2010/main" val="36203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9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9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9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9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9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9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9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89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8" grpId="0" animBg="1"/>
      <p:bldP spid="89110" grpId="0" animBg="1"/>
      <p:bldP spid="89111" grpId="0" animBg="1"/>
      <p:bldP spid="89112" grpId="0" animBg="1"/>
      <p:bldP spid="89113" grpId="0" animBg="1"/>
      <p:bldP spid="89114" grpId="0" animBg="1"/>
      <p:bldP spid="89115" grpId="0" animBg="1"/>
      <p:bldP spid="89116" grpId="0" animBg="1"/>
      <p:bldP spid="89117" grpId="0" animBg="1"/>
      <p:bldP spid="891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13" y="1600206"/>
            <a:ext cx="59165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5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79" y="404664"/>
            <a:ext cx="9058575" cy="59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09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7" name="WordArt 5"/>
          <p:cNvSpPr>
            <a:spLocks noChangeArrowheads="1" noChangeShapeType="1" noTextEdit="1"/>
          </p:cNvSpPr>
          <p:nvPr/>
        </p:nvSpPr>
        <p:spPr bwMode="auto">
          <a:xfrm>
            <a:off x="3384550" y="2924175"/>
            <a:ext cx="2357438" cy="10175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kern="1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947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9050"/>
            <a:ext cx="84963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2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altLang="nl-NL">
                <a:solidFill>
                  <a:srgbClr val="0E4286"/>
                </a:solidFill>
              </a:rPr>
              <a:t>			</a:t>
            </a:r>
          </a:p>
        </p:txBody>
      </p:sp>
      <p:pic>
        <p:nvPicPr>
          <p:cNvPr id="261122" name="Picture 2" descr="bu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1123" name="Object 3"/>
          <p:cNvGraphicFramePr>
            <a:graphicFrameLocks noChangeAspect="1"/>
          </p:cNvGraphicFramePr>
          <p:nvPr/>
        </p:nvGraphicFramePr>
        <p:xfrm>
          <a:off x="0" y="0"/>
          <a:ext cx="9144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Bitmap Image" r:id="rId4" imgW="4476190" imgH="980952" progId="Paint.Picture">
                  <p:embed/>
                </p:oleObj>
              </mc:Choice>
              <mc:Fallback>
                <p:oleObj name="Bitmap Image" r:id="rId4" imgW="4476190" imgH="9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76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Bedankt_3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9202"/>
            <a:ext cx="8075240" cy="6056962"/>
          </a:xfrm>
        </p:spPr>
      </p:pic>
    </p:spTree>
    <p:extLst>
      <p:ext uri="{BB962C8B-B14F-4D97-AF65-F5344CB8AC3E}">
        <p14:creationId xmlns:p14="http://schemas.microsoft.com/office/powerpoint/2010/main" val="34820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4E032-52C2-430B-9D2F-8551ABF3FA6E}" type="slidenum">
              <a:rPr lang="de-DE" altLang="nl-NL">
                <a:solidFill>
                  <a:srgbClr val="2E3292"/>
                </a:solidFill>
              </a:rPr>
              <a:pPr/>
              <a:t>4</a:t>
            </a:fld>
            <a:endParaRPr lang="de-DE" altLang="nl-NL">
              <a:solidFill>
                <a:srgbClr val="2E3292"/>
              </a:solidFill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dirty="0"/>
              <a:t>Emissions growth 1990-2002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nl-NL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6798" r="2016" b="3946"/>
          <a:stretch>
            <a:fillRect/>
          </a:stretch>
        </p:blipFill>
        <p:spPr bwMode="auto">
          <a:xfrm>
            <a:off x="1043007" y="1666875"/>
            <a:ext cx="7272337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2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9352420" cy="728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0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4292600"/>
            <a:ext cx="6746875" cy="2449513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nl-NL" altLang="nl-NL" sz="1800"/>
              <a:t>José Maas</a:t>
            </a:r>
          </a:p>
          <a:p>
            <a:pPr algn="l">
              <a:lnSpc>
                <a:spcPct val="80000"/>
              </a:lnSpc>
            </a:pPr>
            <a:r>
              <a:rPr lang="nl-NL" altLang="nl-NL" sz="1800"/>
              <a:t>Jules Becher</a:t>
            </a:r>
          </a:p>
          <a:p>
            <a:pPr algn="l">
              <a:lnSpc>
                <a:spcPct val="80000"/>
              </a:lnSpc>
            </a:pPr>
            <a:r>
              <a:rPr lang="nl-NL" altLang="nl-NL" sz="1800"/>
              <a:t>Annet Dallmeijer</a:t>
            </a:r>
          </a:p>
          <a:p>
            <a:pPr algn="l">
              <a:lnSpc>
                <a:spcPct val="80000"/>
              </a:lnSpc>
            </a:pPr>
            <a:r>
              <a:rPr lang="nl-NL" altLang="nl-NL" sz="1800"/>
              <a:t>Richard Jaspers (FBW)</a:t>
            </a:r>
          </a:p>
          <a:p>
            <a:pPr algn="l">
              <a:lnSpc>
                <a:spcPct val="80000"/>
              </a:lnSpc>
            </a:pPr>
            <a:r>
              <a:rPr lang="nl-NL" altLang="nl-NL" sz="1800"/>
              <a:t>Peter Huijing (FBW)</a:t>
            </a:r>
          </a:p>
          <a:p>
            <a:pPr algn="l">
              <a:lnSpc>
                <a:spcPct val="80000"/>
              </a:lnSpc>
            </a:pPr>
            <a:endParaRPr lang="nl-NL" altLang="nl-NL" sz="1800"/>
          </a:p>
          <a:p>
            <a:pPr algn="l">
              <a:lnSpc>
                <a:spcPct val="80000"/>
              </a:lnSpc>
            </a:pPr>
            <a:r>
              <a:rPr lang="nl-NL" altLang="nl-NL" sz="1800"/>
              <a:t>Afdeling revalidatiegeneeskunde</a:t>
            </a:r>
          </a:p>
          <a:p>
            <a:pPr algn="l">
              <a:lnSpc>
                <a:spcPct val="80000"/>
              </a:lnSpc>
            </a:pPr>
            <a:r>
              <a:rPr lang="en-US" altLang="nl-NL" sz="1800"/>
              <a:t>6 Augustus 2009</a:t>
            </a:r>
            <a:endParaRPr lang="nl-NL" altLang="nl-NL" sz="1800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0" y="476250"/>
            <a:ext cx="6443663" cy="7207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3200" smtClean="0">
              <a:solidFill>
                <a:srgbClr val="333399"/>
              </a:solidFill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443663" y="908050"/>
            <a:ext cx="2700337" cy="2889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3200" smtClean="0">
              <a:solidFill>
                <a:srgbClr val="333399"/>
              </a:solidFill>
            </a:endParaRPr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684213" y="2060575"/>
            <a:ext cx="7775575" cy="1223963"/>
          </a:xfrm>
        </p:spPr>
        <p:txBody>
          <a:bodyPr/>
          <a:lstStyle/>
          <a:p>
            <a:r>
              <a:rPr lang="nl-NL" altLang="nl-NL" sz="2400"/>
              <a:t>De effectiviteit van behandeling met nachtspalken bij kinderen met cerebrale parese, een RCT:</a:t>
            </a:r>
            <a:r>
              <a:rPr lang="nl-NL" altLang="nl-NL" sz="2000"/>
              <a:t/>
            </a:r>
            <a:br>
              <a:rPr lang="nl-NL" altLang="nl-NL" sz="2000"/>
            </a:br>
            <a:endParaRPr lang="nl-NL" altLang="nl-NL"/>
          </a:p>
        </p:txBody>
      </p:sp>
      <p:pic>
        <p:nvPicPr>
          <p:cNvPr id="8213" name="Picture 21" descr="dokter_trs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141663"/>
            <a:ext cx="2635250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 descr="emgo_logo_gro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165850"/>
            <a:ext cx="1398587" cy="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move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734050"/>
            <a:ext cx="973138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3563938" y="1412875"/>
            <a:ext cx="22320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333399"/>
                </a:solidFill>
                <a:latin typeface="Arial" charset="0"/>
              </a:defRPr>
            </a:lvl1pPr>
            <a:lvl2pPr>
              <a:defRPr sz="3200" b="1">
                <a:solidFill>
                  <a:srgbClr val="333399"/>
                </a:solidFill>
                <a:latin typeface="Arial" charset="0"/>
              </a:defRPr>
            </a:lvl2pPr>
            <a:lvl3pPr>
              <a:defRPr sz="3200" b="1">
                <a:solidFill>
                  <a:srgbClr val="333399"/>
                </a:solidFill>
                <a:latin typeface="Arial" charset="0"/>
              </a:defRPr>
            </a:lvl3pPr>
            <a:lvl4pPr>
              <a:defRPr sz="3200" b="1">
                <a:solidFill>
                  <a:srgbClr val="333399"/>
                </a:solidFill>
                <a:latin typeface="Arial" charset="0"/>
              </a:defRPr>
            </a:lvl4pPr>
            <a:lvl5pPr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nl-NL" smtClean="0"/>
              <a:t>Splint</a:t>
            </a:r>
          </a:p>
        </p:txBody>
      </p:sp>
      <p:sp>
        <p:nvSpPr>
          <p:cNvPr id="8221" name="Rectangle 29"/>
          <p:cNvSpPr>
            <a:spLocks noChangeArrowheads="1"/>
          </p:cNvSpPr>
          <p:nvPr/>
        </p:nvSpPr>
        <p:spPr bwMode="auto">
          <a:xfrm>
            <a:off x="6443663" y="908050"/>
            <a:ext cx="270033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rgbClr val="333399"/>
                </a:solidFill>
                <a:latin typeface="Arial" charset="0"/>
              </a:defRPr>
            </a:lvl1pPr>
            <a:lvl2pPr>
              <a:spcBef>
                <a:spcPct val="20000"/>
              </a:spcBef>
              <a:defRPr sz="2000">
                <a:solidFill>
                  <a:srgbClr val="333399"/>
                </a:solidFill>
                <a:latin typeface="Arial" charset="0"/>
              </a:defRPr>
            </a:lvl2pPr>
            <a:lvl3pPr>
              <a:spcBef>
                <a:spcPct val="20000"/>
              </a:spcBef>
              <a:defRPr sz="2000">
                <a:solidFill>
                  <a:srgbClr val="333399"/>
                </a:solidFill>
                <a:latin typeface="Arial" charset="0"/>
              </a:defRPr>
            </a:lvl3pPr>
            <a:lvl4pPr>
              <a:spcBef>
                <a:spcPct val="20000"/>
              </a:spcBef>
              <a:defRPr sz="2000">
                <a:solidFill>
                  <a:srgbClr val="333399"/>
                </a:solidFill>
                <a:latin typeface="Arial" charset="0"/>
              </a:defRPr>
            </a:lvl4pPr>
            <a:lvl5pPr>
              <a:spcBef>
                <a:spcPct val="20000"/>
              </a:spcBef>
              <a:defRPr sz="2000">
                <a:solidFill>
                  <a:srgbClr val="333399"/>
                </a:solidFill>
                <a:latin typeface="Arial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99"/>
                </a:solidFill>
                <a:latin typeface="Arial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99"/>
                </a:solidFill>
                <a:latin typeface="Arial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99"/>
                </a:solidFill>
                <a:latin typeface="Arial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99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Aft>
                <a:spcPct val="0"/>
              </a:spcAft>
            </a:pPr>
            <a:r>
              <a:rPr lang="nl-NL" altLang="nl-NL" sz="1100" smtClean="0">
                <a:solidFill>
                  <a:srgbClr val="3333CC"/>
                </a:solidFill>
              </a:rPr>
              <a:t>Afdeling Revalidatiegeeskunde</a:t>
            </a:r>
          </a:p>
        </p:txBody>
      </p:sp>
    </p:spTree>
    <p:extLst>
      <p:ext uri="{BB962C8B-B14F-4D97-AF65-F5344CB8AC3E}">
        <p14:creationId xmlns:p14="http://schemas.microsoft.com/office/powerpoint/2010/main" val="13028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dilbert20060815268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075" name="Text Box 3"/>
          <p:cNvSpPr txBox="1">
            <a:spLocks noChangeArrowheads="1"/>
          </p:cNvSpPr>
          <p:nvPr/>
        </p:nvSpPr>
        <p:spPr bwMode="auto">
          <a:xfrm>
            <a:off x="661988" y="866775"/>
            <a:ext cx="77390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nl-NL" sz="4400" smtClean="0">
                <a:solidFill>
                  <a:srgbClr val="FFFF00"/>
                </a:solidFill>
                <a:latin typeface="Arial" pitchFamily="34" charset="0"/>
              </a:rPr>
              <a:t>Informed choice of the method</a:t>
            </a: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0" y="4827588"/>
            <a:ext cx="9144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nl-NL" sz="4400" smtClean="0">
                <a:solidFill>
                  <a:srgbClr val="FFFF00"/>
                </a:solidFill>
                <a:latin typeface="Arial" pitchFamily="34" charset="0"/>
              </a:rPr>
              <a:t>Is necessary for critical analysis of the results</a:t>
            </a: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3148013" y="44450"/>
            <a:ext cx="285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nl-NL" sz="3600" b="1" smtClean="0">
                <a:solidFill>
                  <a:srgbClr val="FF9900"/>
                </a:solidFill>
                <a:latin typeface="Arial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3815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9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5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7" y="365918"/>
            <a:ext cx="8294905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04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2" y="188640"/>
            <a:ext cx="8585135" cy="622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1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3|11.1|4.2|11.6|13.8|2.7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tandard blue Els">
  <a:themeElements>
    <a:clrScheme name="standard blue El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 blue El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nl-NL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nl-NL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 blue El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blue El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blue El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blue El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blue E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blue E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blue E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Lucida Sans"/>
        <a:ea typeface="ＭＳ Ｐゴシック"/>
        <a:cs typeface=""/>
      </a:majorFont>
      <a:minorFont>
        <a:latin typeface="LucidaSansEF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Umc-licht">
  <a:themeElements>
    <a:clrScheme name="VUmc-lic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Umc-lic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3200" b="0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3200" b="0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Umc-lic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Umc-lich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Umc-lich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Umc-lich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Umc-lich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Umc-lich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Umc-lich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ouvelle présentation">
  <a:themeElements>
    <a:clrScheme name="">
      <a:dk1>
        <a:srgbClr val="2E3292"/>
      </a:dk1>
      <a:lt1>
        <a:srgbClr val="FFFFFF"/>
      </a:lt1>
      <a:dk2>
        <a:srgbClr val="D30B0E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26297C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Nouvelle pré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48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tandaardontwerp">
  <a:themeElements>
    <a:clrScheme name="Standaardontwerp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D5AB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E7D2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662</Words>
  <Application>Microsoft Office PowerPoint</Application>
  <PresentationFormat>Diavoorstelling (4:3)</PresentationFormat>
  <Paragraphs>167</Paragraphs>
  <Slides>33</Slides>
  <Notes>14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15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62" baseType="lpstr">
      <vt:lpstr>ＭＳ ゴシック</vt:lpstr>
      <vt:lpstr>ＭＳ Ｐゴシック</vt:lpstr>
      <vt:lpstr>宋体</vt:lpstr>
      <vt:lpstr>Arial</vt:lpstr>
      <vt:lpstr>Arial Narrow</vt:lpstr>
      <vt:lpstr>Calibri</vt:lpstr>
      <vt:lpstr>Lucida Sans</vt:lpstr>
      <vt:lpstr>LucidaSansEF</vt:lpstr>
      <vt:lpstr>LucidaSansEF-Roman</vt:lpstr>
      <vt:lpstr>ＭＳ Ｐ明朝</vt:lpstr>
      <vt:lpstr>Tahoma</vt:lpstr>
      <vt:lpstr>Times</vt:lpstr>
      <vt:lpstr>Times New Roman</vt:lpstr>
      <vt:lpstr>Kantoorthema</vt:lpstr>
      <vt:lpstr>Office Theme</vt:lpstr>
      <vt:lpstr>VUmc-licht</vt:lpstr>
      <vt:lpstr>2_Struttura predefinita</vt:lpstr>
      <vt:lpstr>Nouvelle présentation</vt:lpstr>
      <vt:lpstr>2_Kantoorthema</vt:lpstr>
      <vt:lpstr>3_Kantoorthema</vt:lpstr>
      <vt:lpstr>Standaardontwerp</vt:lpstr>
      <vt:lpstr>6_Blank Presentation</vt:lpstr>
      <vt:lpstr>4_Kantoorthema</vt:lpstr>
      <vt:lpstr>standard blue Els</vt:lpstr>
      <vt:lpstr>2_Default Design</vt:lpstr>
      <vt:lpstr>標準デザイン</vt:lpstr>
      <vt:lpstr>5_Kantoorthema</vt:lpstr>
      <vt:lpstr>Lege presentatie</vt:lpstr>
      <vt:lpstr>Bitmap Image</vt:lpstr>
      <vt:lpstr>PowerPoint-presentatie</vt:lpstr>
      <vt:lpstr>PowerPoint-presentatie</vt:lpstr>
      <vt:lpstr>PowerPoint-presentatie</vt:lpstr>
      <vt:lpstr>Emissions growth 1990-2002</vt:lpstr>
      <vt:lpstr>PowerPoint-presentatie</vt:lpstr>
      <vt:lpstr>De effectiviteit van behandeling met nachtspalken bij kinderen met cerebrale parese, een RCT: </vt:lpstr>
      <vt:lpstr>PowerPoint-presentatie</vt:lpstr>
      <vt:lpstr>PowerPoint-presentatie</vt:lpstr>
      <vt:lpstr>PowerPoint-presentatie</vt:lpstr>
      <vt:lpstr>PowerPoint-presentatie</vt:lpstr>
      <vt:lpstr>De toegang tot de bestuursrechter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Autosomal &amp; Y-chromosome encoded minor H antigens as by August 2009</vt:lpstr>
      <vt:lpstr>Subsidie: Voorbeeld Referendum Oekraïne </vt:lpstr>
      <vt:lpstr>Exploit your talents!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Bhertz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Brigitte Hertz</dc:creator>
  <cp:lastModifiedBy>Karin Eitjes</cp:lastModifiedBy>
  <cp:revision>72</cp:revision>
  <cp:lastPrinted>2016-08-30T14:53:50Z</cp:lastPrinted>
  <dcterms:created xsi:type="dcterms:W3CDTF">2013-11-07T13:48:12Z</dcterms:created>
  <dcterms:modified xsi:type="dcterms:W3CDTF">2017-05-16T08:50:17Z</dcterms:modified>
</cp:coreProperties>
</file>